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4" r:id="rId7"/>
    <p:sldId id="287" r:id="rId8"/>
    <p:sldId id="288" r:id="rId9"/>
    <p:sldId id="289" r:id="rId10"/>
    <p:sldId id="290" r:id="rId11"/>
    <p:sldId id="291" r:id="rId12"/>
    <p:sldId id="292" r:id="rId13"/>
    <p:sldId id="293" r:id="rId14"/>
    <p:sldId id="262" r:id="rId15"/>
    <p:sldId id="265" r:id="rId16"/>
    <p:sldId id="266" r:id="rId17"/>
    <p:sldId id="269" r:id="rId18"/>
    <p:sldId id="268" r:id="rId19"/>
    <p:sldId id="271" r:id="rId20"/>
    <p:sldId id="270" r:id="rId21"/>
    <p:sldId id="275" r:id="rId22"/>
    <p:sldId id="276" r:id="rId23"/>
    <p:sldId id="272" r:id="rId24"/>
    <p:sldId id="294" r:id="rId25"/>
    <p:sldId id="274" r:id="rId26"/>
    <p:sldId id="273" r:id="rId27"/>
    <p:sldId id="277" r:id="rId28"/>
    <p:sldId id="278" r:id="rId29"/>
    <p:sldId id="279" r:id="rId30"/>
    <p:sldId id="280" r:id="rId31"/>
    <p:sldId id="281" r:id="rId32"/>
    <p:sldId id="282" r:id="rId33"/>
    <p:sldId id="283" r:id="rId34"/>
    <p:sldId id="284" r:id="rId35"/>
    <p:sldId id="285" r:id="rId36"/>
    <p:sldId id="286"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30" autoAdjust="0"/>
  </p:normalViewPr>
  <p:slideViewPr>
    <p:cSldViewPr>
      <p:cViewPr varScale="1">
        <p:scale>
          <a:sx n="70" d="100"/>
          <a:sy n="70" d="100"/>
        </p:scale>
        <p:origin x="-135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BBF3EE-F80D-4C27-A86B-A63C50FAFAD0}" type="datetimeFigureOut">
              <a:rPr lang="en-US" smtClean="0"/>
              <a:t>9/12/2022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00DA2-6E66-44CF-A464-D3396E7AD2A9}" type="slidenum">
              <a:rPr lang="en-US" smtClean="0"/>
              <a:t>‹#›</a:t>
            </a:fld>
            <a:endParaRPr lang="en-US"/>
          </a:p>
        </p:txBody>
      </p:sp>
    </p:spTree>
    <p:extLst>
      <p:ext uri="{BB962C8B-B14F-4D97-AF65-F5344CB8AC3E}">
        <p14:creationId xmlns:p14="http://schemas.microsoft.com/office/powerpoint/2010/main" val="277299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C00000"/>
                </a:solidFill>
              </a:rPr>
              <a:t>“</a:t>
            </a:r>
            <a:r>
              <a:rPr lang="en-US" i="1" dirty="0" smtClean="0">
                <a:solidFill>
                  <a:srgbClr val="C00000"/>
                </a:solidFill>
              </a:rPr>
              <a:t>Listening is not the same as hearing and hearing is not the same as Listening”</a:t>
            </a:r>
            <a:endParaRPr lang="en-US" i="1" dirty="0">
              <a:solidFill>
                <a:srgbClr val="C00000"/>
              </a:solidFill>
            </a:endParaRPr>
          </a:p>
        </p:txBody>
      </p:sp>
      <p:sp>
        <p:nvSpPr>
          <p:cNvPr id="4" name="Slide Number Placeholder 3"/>
          <p:cNvSpPr>
            <a:spLocks noGrp="1"/>
          </p:cNvSpPr>
          <p:nvPr>
            <p:ph type="sldNum" sz="quarter" idx="10"/>
          </p:nvPr>
        </p:nvSpPr>
        <p:spPr/>
        <p:txBody>
          <a:bodyPr/>
          <a:lstStyle/>
          <a:p>
            <a:fld id="{6EA00DA2-6E66-44CF-A464-D3396E7AD2A9}" type="slidenum">
              <a:rPr lang="en-US" smtClean="0"/>
              <a:t>5</a:t>
            </a:fld>
            <a:endParaRPr lang="en-US"/>
          </a:p>
        </p:txBody>
      </p:sp>
    </p:spTree>
    <p:extLst>
      <p:ext uri="{BB962C8B-B14F-4D97-AF65-F5344CB8AC3E}">
        <p14:creationId xmlns:p14="http://schemas.microsoft.com/office/powerpoint/2010/main" val="293006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3A60D3-F762-4A73-A8F9-4433A1A6FAAB}"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273490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A60D3-F762-4A73-A8F9-4433A1A6FAAB}"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218529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A60D3-F762-4A73-A8F9-4433A1A6FAAB}"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23146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A60D3-F762-4A73-A8F9-4433A1A6FAAB}"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356669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A60D3-F762-4A73-A8F9-4433A1A6FAAB}"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53115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3A60D3-F762-4A73-A8F9-4433A1A6FAAB}"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10669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3A60D3-F762-4A73-A8F9-4433A1A6FAAB}" type="datetimeFigureOut">
              <a:rPr lang="en-US" smtClean="0"/>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160494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3A60D3-F762-4A73-A8F9-4433A1A6FAAB}" type="datetimeFigureOut">
              <a:rPr lang="en-US" smtClean="0"/>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161650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A60D3-F762-4A73-A8F9-4433A1A6FAAB}" type="datetimeFigureOut">
              <a:rPr lang="en-US" smtClean="0"/>
              <a:t>9/12/2022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435702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A60D3-F762-4A73-A8F9-4433A1A6FAAB}"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88348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A60D3-F762-4A73-A8F9-4433A1A6FAAB}"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BF309-5A15-4006-89F0-501A60E525E1}" type="slidenum">
              <a:rPr lang="en-US" smtClean="0"/>
              <a:t>‹#›</a:t>
            </a:fld>
            <a:endParaRPr lang="en-US"/>
          </a:p>
        </p:txBody>
      </p:sp>
    </p:spTree>
    <p:extLst>
      <p:ext uri="{BB962C8B-B14F-4D97-AF65-F5344CB8AC3E}">
        <p14:creationId xmlns:p14="http://schemas.microsoft.com/office/powerpoint/2010/main" val="400285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A60D3-F762-4A73-A8F9-4433A1A6FAAB}" type="datetimeFigureOut">
              <a:rPr lang="en-US" smtClean="0"/>
              <a:t>9/12/2022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BF309-5A15-4006-89F0-501A60E525E1}" type="slidenum">
              <a:rPr lang="en-US" smtClean="0"/>
              <a:t>‹#›</a:t>
            </a:fld>
            <a:endParaRPr lang="en-US"/>
          </a:p>
        </p:txBody>
      </p:sp>
    </p:spTree>
    <p:extLst>
      <p:ext uri="{BB962C8B-B14F-4D97-AF65-F5344CB8AC3E}">
        <p14:creationId xmlns:p14="http://schemas.microsoft.com/office/powerpoint/2010/main" val="122975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7772400" cy="1981200"/>
          </a:xfrm>
        </p:spPr>
        <p:txBody>
          <a:bodyPr>
            <a:normAutofit/>
          </a:bodyPr>
          <a:lstStyle/>
          <a:p>
            <a:r>
              <a:rPr lang="en-US" sz="5400" b="1" i="1" dirty="0" smtClean="0">
                <a:solidFill>
                  <a:srgbClr val="C00000"/>
                </a:solidFill>
              </a:rPr>
              <a:t>A presentation on:</a:t>
            </a:r>
            <a:endParaRPr lang="en-US" sz="5400" b="1" i="1" dirty="0">
              <a:solidFill>
                <a:srgbClr val="C00000"/>
              </a:solidFill>
            </a:endParaRPr>
          </a:p>
        </p:txBody>
      </p:sp>
      <p:sp>
        <p:nvSpPr>
          <p:cNvPr id="3" name="Subtitle 2"/>
          <p:cNvSpPr>
            <a:spLocks noGrp="1"/>
          </p:cNvSpPr>
          <p:nvPr>
            <p:ph type="subTitle" idx="1"/>
          </p:nvPr>
        </p:nvSpPr>
        <p:spPr>
          <a:xfrm>
            <a:off x="381000" y="2133600"/>
            <a:ext cx="8077200" cy="3962400"/>
          </a:xfrm>
        </p:spPr>
        <p:txBody>
          <a:bodyPr>
            <a:normAutofit/>
          </a:bodyPr>
          <a:lstStyle/>
          <a:p>
            <a:r>
              <a:rPr lang="en-US" sz="6000" b="1" dirty="0" smtClean="0">
                <a:solidFill>
                  <a:srgbClr val="7030A0"/>
                </a:solidFill>
              </a:rPr>
              <a:t>LISTENING </a:t>
            </a:r>
            <a:r>
              <a:rPr lang="en-US" sz="6000" b="1" dirty="0" smtClean="0">
                <a:solidFill>
                  <a:srgbClr val="7030A0"/>
                </a:solidFill>
              </a:rPr>
              <a:t>SKILLS</a:t>
            </a:r>
          </a:p>
          <a:p>
            <a:r>
              <a:rPr lang="en-US" sz="6000" b="1" dirty="0" smtClean="0">
                <a:solidFill>
                  <a:srgbClr val="7030A0"/>
                </a:solidFill>
              </a:rPr>
              <a:t>By</a:t>
            </a:r>
          </a:p>
          <a:p>
            <a:r>
              <a:rPr lang="en-US" sz="5800" b="1" dirty="0" smtClean="0">
                <a:solidFill>
                  <a:srgbClr val="7030A0"/>
                </a:solidFill>
              </a:rPr>
              <a:t>Mohamed </a:t>
            </a:r>
            <a:r>
              <a:rPr lang="en-US" sz="5800" b="1" dirty="0" err="1" smtClean="0">
                <a:solidFill>
                  <a:srgbClr val="7030A0"/>
                </a:solidFill>
              </a:rPr>
              <a:t>Mwinyimkuu</a:t>
            </a:r>
            <a:endParaRPr lang="en-US" sz="5800" b="1" dirty="0" smtClean="0">
              <a:solidFill>
                <a:srgbClr val="7030A0"/>
              </a:solidFill>
            </a:endParaRPr>
          </a:p>
          <a:p>
            <a:endParaRPr lang="en-US" sz="4000" b="1" dirty="0">
              <a:solidFill>
                <a:srgbClr val="7030A0"/>
              </a:solidFill>
            </a:endParaRPr>
          </a:p>
        </p:txBody>
      </p:sp>
    </p:spTree>
    <p:extLst>
      <p:ext uri="{BB962C8B-B14F-4D97-AF65-F5344CB8AC3E}">
        <p14:creationId xmlns:p14="http://schemas.microsoft.com/office/powerpoint/2010/main" val="1669657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382000" cy="1143000"/>
          </a:xfrm>
          <a:solidFill>
            <a:schemeClr val="accent4">
              <a:lumMod val="60000"/>
              <a:lumOff val="40000"/>
            </a:schemeClr>
          </a:solidFill>
        </p:spPr>
        <p:txBody>
          <a:bodyPr/>
          <a:lstStyle/>
          <a:p>
            <a:r>
              <a:rPr lang="en-US" b="1" dirty="0"/>
              <a:t>Process Of Listening</a:t>
            </a:r>
            <a:endParaRPr lang="en-US" dirty="0"/>
          </a:p>
        </p:txBody>
      </p:sp>
      <p:sp>
        <p:nvSpPr>
          <p:cNvPr id="3" name="Content Placeholder 2"/>
          <p:cNvSpPr>
            <a:spLocks noGrp="1"/>
          </p:cNvSpPr>
          <p:nvPr>
            <p:ph idx="1"/>
          </p:nvPr>
        </p:nvSpPr>
        <p:spPr/>
        <p:txBody>
          <a:bodyPr/>
          <a:lstStyle/>
          <a:p>
            <a:pPr marL="0" indent="0">
              <a:buNone/>
            </a:pPr>
            <a:r>
              <a:rPr lang="en-US" b="1" dirty="0" smtClean="0">
                <a:solidFill>
                  <a:srgbClr val="C00000"/>
                </a:solidFill>
              </a:rPr>
              <a:t>2. Understanding </a:t>
            </a:r>
          </a:p>
          <a:p>
            <a:pPr marL="0" indent="0">
              <a:buNone/>
            </a:pPr>
            <a:r>
              <a:rPr lang="en-US" dirty="0" smtClean="0"/>
              <a:t>• </a:t>
            </a:r>
            <a:r>
              <a:rPr lang="en-US" dirty="0"/>
              <a:t>In the understanding stage, we attempt to learn the meaning of the message, which is not always easy. </a:t>
            </a:r>
            <a:endParaRPr lang="en-US" dirty="0" smtClean="0"/>
          </a:p>
          <a:p>
            <a:pPr marL="0" indent="0">
              <a:buNone/>
            </a:pPr>
            <a:r>
              <a:rPr lang="en-US" dirty="0" smtClean="0"/>
              <a:t>• </a:t>
            </a:r>
            <a:r>
              <a:rPr lang="en-US" dirty="0"/>
              <a:t>Deciding what the message means to </a:t>
            </a:r>
            <a:r>
              <a:rPr lang="en-US" dirty="0" smtClean="0"/>
              <a:t>you. </a:t>
            </a:r>
            <a:endParaRPr lang="en-US" dirty="0"/>
          </a:p>
        </p:txBody>
      </p:sp>
    </p:spTree>
    <p:extLst>
      <p:ext uri="{BB962C8B-B14F-4D97-AF65-F5344CB8AC3E}">
        <p14:creationId xmlns:p14="http://schemas.microsoft.com/office/powerpoint/2010/main" val="674816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p:spPr>
        <p:txBody>
          <a:bodyPr/>
          <a:lstStyle/>
          <a:p>
            <a:r>
              <a:rPr lang="en-US" b="1" dirty="0"/>
              <a:t>Process Of Listening</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buNone/>
            </a:pPr>
            <a:r>
              <a:rPr lang="en-US" b="1" dirty="0" smtClean="0">
                <a:solidFill>
                  <a:srgbClr val="C00000"/>
                </a:solidFill>
              </a:rPr>
              <a:t>3. Remembering </a:t>
            </a:r>
          </a:p>
          <a:p>
            <a:pPr marL="0" indent="0">
              <a:buNone/>
            </a:pPr>
            <a:r>
              <a:rPr lang="en-US" dirty="0" smtClean="0"/>
              <a:t>• </a:t>
            </a:r>
            <a:r>
              <a:rPr lang="en-US" dirty="0"/>
              <a:t>Remembering begins with listening; if you can’t remember something that was said, you might not have been listening effectively. </a:t>
            </a:r>
            <a:endParaRPr lang="en-US" dirty="0" smtClean="0"/>
          </a:p>
          <a:p>
            <a:pPr marL="0" indent="0">
              <a:buNone/>
            </a:pPr>
            <a:r>
              <a:rPr lang="en-US" dirty="0" smtClean="0"/>
              <a:t>• </a:t>
            </a:r>
            <a:r>
              <a:rPr lang="en-US" dirty="0"/>
              <a:t>However, even when you are listening attentively, some messages are more difficult than others to understand and remember. Highly complex messages that are filled with detail call for highly developed listening skills.</a:t>
            </a:r>
          </a:p>
        </p:txBody>
      </p:sp>
    </p:spTree>
    <p:extLst>
      <p:ext uri="{BB962C8B-B14F-4D97-AF65-F5344CB8AC3E}">
        <p14:creationId xmlns:p14="http://schemas.microsoft.com/office/powerpoint/2010/main" val="3710469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chemeClr val="accent3">
              <a:lumMod val="50000"/>
            </a:schemeClr>
          </a:solidFill>
        </p:spPr>
        <p:txBody>
          <a:bodyPr/>
          <a:lstStyle/>
          <a:p>
            <a:r>
              <a:rPr lang="en-US" b="1" dirty="0"/>
              <a:t>Process Of Listening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rgbClr val="C00000"/>
                </a:solidFill>
              </a:rPr>
              <a:t>4. Evaluating </a:t>
            </a:r>
          </a:p>
          <a:p>
            <a:pPr marL="0" indent="0">
              <a:buNone/>
            </a:pPr>
            <a:r>
              <a:rPr lang="en-US" dirty="0" smtClean="0"/>
              <a:t>• </a:t>
            </a:r>
            <a:r>
              <a:rPr lang="en-US" dirty="0"/>
              <a:t>The fourth stage in the listening process is evaluating. </a:t>
            </a:r>
            <a:endParaRPr lang="en-US" dirty="0" smtClean="0"/>
          </a:p>
          <a:p>
            <a:pPr marL="0" indent="0">
              <a:buNone/>
            </a:pPr>
            <a:r>
              <a:rPr lang="en-US" dirty="0" smtClean="0"/>
              <a:t>• </a:t>
            </a:r>
            <a:r>
              <a:rPr lang="en-US" dirty="0"/>
              <a:t>evaluations of the same message can vary widely from one listener to another. </a:t>
            </a:r>
            <a:endParaRPr lang="en-US" dirty="0" smtClean="0"/>
          </a:p>
          <a:p>
            <a:pPr marL="0" indent="0">
              <a:buNone/>
            </a:pPr>
            <a:r>
              <a:rPr lang="en-US" dirty="0" smtClean="0"/>
              <a:t>• </a:t>
            </a:r>
            <a:r>
              <a:rPr lang="en-US" dirty="0"/>
              <a:t>The stages two, three, and four are represented by the brain because it is the primary tool involved with these stages of the listening process.</a:t>
            </a:r>
          </a:p>
        </p:txBody>
      </p:sp>
    </p:spTree>
    <p:extLst>
      <p:ext uri="{BB962C8B-B14F-4D97-AF65-F5344CB8AC3E}">
        <p14:creationId xmlns:p14="http://schemas.microsoft.com/office/powerpoint/2010/main" val="2206387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65000"/>
            </a:schemeClr>
          </a:solidFill>
        </p:spPr>
        <p:txBody>
          <a:bodyPr/>
          <a:lstStyle/>
          <a:p>
            <a:r>
              <a:rPr lang="en-US" b="1" dirty="0"/>
              <a:t>Process Of Listening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4500" b="1" dirty="0" smtClean="0">
                <a:solidFill>
                  <a:srgbClr val="C00000"/>
                </a:solidFill>
              </a:rPr>
              <a:t>5. Responding </a:t>
            </a:r>
          </a:p>
          <a:p>
            <a:pPr marL="0" indent="0">
              <a:buNone/>
            </a:pPr>
            <a:r>
              <a:rPr lang="en-US" sz="4400" b="1" dirty="0" smtClean="0"/>
              <a:t>• </a:t>
            </a:r>
            <a:r>
              <a:rPr lang="en-US" sz="4400" b="1" dirty="0"/>
              <a:t>Responding—sometimes referred to as feedback—is the fifth and final stage of the listening process. </a:t>
            </a:r>
            <a:endParaRPr lang="en-US" sz="4400" b="1" dirty="0" smtClean="0"/>
          </a:p>
          <a:p>
            <a:pPr marL="0" indent="0">
              <a:buNone/>
            </a:pPr>
            <a:r>
              <a:rPr lang="en-US" sz="4400" b="1" dirty="0" smtClean="0"/>
              <a:t>• </a:t>
            </a:r>
            <a:r>
              <a:rPr lang="en-US" sz="4400" b="1" dirty="0"/>
              <a:t>Your reaction to the message. It can be emotional and intellectual </a:t>
            </a:r>
            <a:endParaRPr lang="en-US" sz="4400" b="1" dirty="0" smtClean="0"/>
          </a:p>
          <a:p>
            <a:pPr marL="0" indent="0">
              <a:buNone/>
            </a:pPr>
            <a:r>
              <a:rPr lang="en-US" sz="4400" b="1" dirty="0" smtClean="0"/>
              <a:t>• </a:t>
            </a:r>
            <a:r>
              <a:rPr lang="en-US" sz="4400" b="1" dirty="0"/>
              <a:t>For example, you are giving positive feedback to your instructor if at the end of class you stay behind to finish a sentence in your notes or approach the instructor to ask for clarification. The opposite kind of feedback is given by students who gather their belongings and rush out the door as soon as class is over. </a:t>
            </a:r>
            <a:endParaRPr lang="en-US" sz="4400" b="1" dirty="0" smtClean="0"/>
          </a:p>
          <a:p>
            <a:pPr marL="0" indent="0">
              <a:buNone/>
            </a:pPr>
            <a:r>
              <a:rPr lang="en-US" sz="4400" b="1" dirty="0" smtClean="0"/>
              <a:t>• </a:t>
            </a:r>
            <a:r>
              <a:rPr lang="en-US" sz="4400" b="1" dirty="0"/>
              <a:t>This stage is represented by the lips because we often give feedback in the form of verbal feedback; however, you can just as easily respond nonverbally. </a:t>
            </a:r>
          </a:p>
        </p:txBody>
      </p:sp>
    </p:spTree>
    <p:extLst>
      <p:ext uri="{BB962C8B-B14F-4D97-AF65-F5344CB8AC3E}">
        <p14:creationId xmlns:p14="http://schemas.microsoft.com/office/powerpoint/2010/main" val="3556610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What are listening skills?</a:t>
            </a:r>
            <a:endParaRPr lang="en-US" b="1" i="1" dirty="0">
              <a:solidFill>
                <a:srgbClr val="FF0000"/>
              </a:solidFill>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b="1" i="1" dirty="0" smtClean="0">
                <a:solidFill>
                  <a:srgbClr val="0070C0"/>
                </a:solidFill>
              </a:rPr>
              <a:t>Listening Skills are the ways to help you listen something more effectively.</a:t>
            </a:r>
            <a:endParaRPr lang="en-US" b="1" i="1" dirty="0">
              <a:solidFill>
                <a:srgbClr val="0070C0"/>
              </a:solidFill>
            </a:endParaRPr>
          </a:p>
        </p:txBody>
      </p:sp>
    </p:spTree>
    <p:extLst>
      <p:ext uri="{BB962C8B-B14F-4D97-AF65-F5344CB8AC3E}">
        <p14:creationId xmlns:p14="http://schemas.microsoft.com/office/powerpoint/2010/main" val="3795159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itchFamily="2" charset="2"/>
              <a:buChar char="v"/>
            </a:pPr>
            <a:r>
              <a:rPr lang="en-US" b="1" dirty="0" smtClean="0">
                <a:solidFill>
                  <a:srgbClr val="00B0F0"/>
                </a:solidFill>
              </a:rPr>
              <a:t>Importance of Listening Skills</a:t>
            </a:r>
            <a:endParaRPr lang="en-US" b="1" dirty="0">
              <a:solidFill>
                <a:srgbClr val="00B0F0"/>
              </a:solidFill>
            </a:endParaRPr>
          </a:p>
        </p:txBody>
      </p:sp>
      <p:sp>
        <p:nvSpPr>
          <p:cNvPr id="3" name="Content Placeholder 2"/>
          <p:cNvSpPr>
            <a:spLocks noGrp="1"/>
          </p:cNvSpPr>
          <p:nvPr>
            <p:ph idx="1"/>
          </p:nvPr>
        </p:nvSpPr>
        <p:spPr/>
        <p:txBody>
          <a:bodyPr/>
          <a:lstStyle/>
          <a:p>
            <a:r>
              <a:rPr lang="en-US" dirty="0" smtClean="0"/>
              <a:t>An attentive listener stimulates better speaking by the speaker.</a:t>
            </a:r>
          </a:p>
          <a:p>
            <a:r>
              <a:rPr lang="en-US" dirty="0" smtClean="0"/>
              <a:t>A good listener learns more than an ordinary listener.</a:t>
            </a:r>
          </a:p>
          <a:p>
            <a:r>
              <a:rPr lang="en-US" dirty="0" smtClean="0"/>
              <a:t> A good listener learns to detect prejudices, assumptions and attitudes.</a:t>
            </a:r>
          </a:p>
          <a:p>
            <a:r>
              <a:rPr lang="en-US" dirty="0" smtClean="0"/>
              <a:t>Communication is not complete without effective listening.</a:t>
            </a:r>
          </a:p>
          <a:p>
            <a:endParaRPr lang="en-US" dirty="0" smtClean="0"/>
          </a:p>
        </p:txBody>
      </p:sp>
    </p:spTree>
    <p:extLst>
      <p:ext uri="{BB962C8B-B14F-4D97-AF65-F5344CB8AC3E}">
        <p14:creationId xmlns:p14="http://schemas.microsoft.com/office/powerpoint/2010/main" val="350608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Types of Listening</a:t>
            </a:r>
            <a:endParaRPr lang="en-US" b="1" dirty="0">
              <a:solidFill>
                <a:srgbClr val="002060"/>
              </a:solidFill>
            </a:endParaRPr>
          </a:p>
        </p:txBody>
      </p:sp>
      <p:sp>
        <p:nvSpPr>
          <p:cNvPr id="3" name="Content Placeholder 2"/>
          <p:cNvSpPr>
            <a:spLocks noGrp="1"/>
          </p:cNvSpPr>
          <p:nvPr>
            <p:ph idx="1"/>
          </p:nvPr>
        </p:nvSpPr>
        <p:spPr>
          <a:xfrm>
            <a:off x="457200" y="1981200"/>
            <a:ext cx="8229600" cy="4525963"/>
          </a:xfrm>
        </p:spPr>
        <p:txBody>
          <a:bodyPr/>
          <a:lstStyle/>
          <a:p>
            <a:r>
              <a:rPr lang="en-US" dirty="0" smtClean="0">
                <a:solidFill>
                  <a:srgbClr val="C00000"/>
                </a:solidFill>
              </a:rPr>
              <a:t>Discriminative Listening</a:t>
            </a:r>
          </a:p>
          <a:p>
            <a:r>
              <a:rPr lang="en-US" dirty="0" smtClean="0">
                <a:solidFill>
                  <a:srgbClr val="C00000"/>
                </a:solidFill>
              </a:rPr>
              <a:t>Pretense Listening</a:t>
            </a:r>
          </a:p>
          <a:p>
            <a:r>
              <a:rPr lang="en-US" dirty="0" smtClean="0">
                <a:solidFill>
                  <a:srgbClr val="C00000"/>
                </a:solidFill>
              </a:rPr>
              <a:t>Selective Listening</a:t>
            </a:r>
          </a:p>
          <a:p>
            <a:r>
              <a:rPr lang="en-US" dirty="0" smtClean="0">
                <a:solidFill>
                  <a:srgbClr val="C00000"/>
                </a:solidFill>
              </a:rPr>
              <a:t>Attentive/Active Listening</a:t>
            </a:r>
            <a:endParaRPr lang="en-US" dirty="0">
              <a:solidFill>
                <a:srgbClr val="C00000"/>
              </a:solidFill>
            </a:endParaRPr>
          </a:p>
        </p:txBody>
      </p:sp>
    </p:spTree>
    <p:extLst>
      <p:ext uri="{BB962C8B-B14F-4D97-AF65-F5344CB8AC3E}">
        <p14:creationId xmlns:p14="http://schemas.microsoft.com/office/powerpoint/2010/main" val="2474723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Types of Listening</a:t>
            </a:r>
            <a:endParaRPr lang="en-US" b="1" dirty="0">
              <a:solidFill>
                <a:srgbClr val="C00000"/>
              </a:solidFill>
            </a:endParaRPr>
          </a:p>
        </p:txBody>
      </p:sp>
      <p:sp>
        <p:nvSpPr>
          <p:cNvPr id="3" name="Content Placeholder 2"/>
          <p:cNvSpPr>
            <a:spLocks noGrp="1"/>
          </p:cNvSpPr>
          <p:nvPr>
            <p:ph idx="1"/>
          </p:nvPr>
        </p:nvSpPr>
        <p:spPr>
          <a:xfrm>
            <a:off x="228600" y="1600200"/>
            <a:ext cx="8458200" cy="5257800"/>
          </a:xfrm>
        </p:spPr>
        <p:txBody>
          <a:bodyPr>
            <a:noAutofit/>
          </a:bodyPr>
          <a:lstStyle/>
          <a:p>
            <a:r>
              <a:rPr lang="en-US" b="1" dirty="0" smtClean="0">
                <a:solidFill>
                  <a:srgbClr val="002060"/>
                </a:solidFill>
              </a:rPr>
              <a:t>Discriminative Listening:</a:t>
            </a:r>
            <a:r>
              <a:rPr lang="en-US" b="1" dirty="0" smtClean="0"/>
              <a:t> </a:t>
            </a:r>
            <a:r>
              <a:rPr lang="en-US" b="1" dirty="0" smtClean="0">
                <a:solidFill>
                  <a:srgbClr val="C00000"/>
                </a:solidFill>
              </a:rPr>
              <a:t>It involves identifying the difference between various sounds.</a:t>
            </a:r>
            <a:r>
              <a:rPr lang="en-US" b="1" dirty="0" smtClean="0"/>
              <a:t> </a:t>
            </a:r>
            <a:r>
              <a:rPr lang="en-US" b="1" i="1" dirty="0" smtClean="0">
                <a:solidFill>
                  <a:srgbClr val="C00000"/>
                </a:solidFill>
              </a:rPr>
              <a:t>It also enables one to differentiate between familiar and unfamiliar language</a:t>
            </a:r>
            <a:r>
              <a:rPr lang="en-US" b="1" dirty="0" smtClean="0"/>
              <a:t>.</a:t>
            </a:r>
          </a:p>
          <a:p>
            <a:r>
              <a:rPr lang="en-US" b="1" dirty="0" smtClean="0">
                <a:solidFill>
                  <a:srgbClr val="002060"/>
                </a:solidFill>
              </a:rPr>
              <a:t>Active Listening: </a:t>
            </a:r>
            <a:r>
              <a:rPr lang="en-US" b="1" i="1" dirty="0" smtClean="0">
                <a:solidFill>
                  <a:srgbClr val="C00000"/>
                </a:solidFill>
              </a:rPr>
              <a:t>Is a communication technique used in counseling, training, and conflict resolution. It requires that the listener fully concentrate, understand, respond and then remember what is being said.</a:t>
            </a:r>
            <a:endParaRPr lang="en-US" b="1" i="1" dirty="0">
              <a:solidFill>
                <a:srgbClr val="002060"/>
              </a:solidFill>
            </a:endParaRPr>
          </a:p>
        </p:txBody>
      </p:sp>
    </p:spTree>
    <p:extLst>
      <p:ext uri="{BB962C8B-B14F-4D97-AF65-F5344CB8AC3E}">
        <p14:creationId xmlns:p14="http://schemas.microsoft.com/office/powerpoint/2010/main" val="284917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rgbClr val="00B0F0"/>
                </a:solidFill>
              </a:rPr>
              <a:t>Types of Listening</a:t>
            </a:r>
            <a:endParaRPr lang="en-US" b="1" dirty="0">
              <a:solidFill>
                <a:srgbClr val="00B0F0"/>
              </a:solidFill>
            </a:endParaRPr>
          </a:p>
        </p:txBody>
      </p:sp>
      <p:sp>
        <p:nvSpPr>
          <p:cNvPr id="5" name="Content Placeholder 4"/>
          <p:cNvSpPr>
            <a:spLocks noGrp="1"/>
          </p:cNvSpPr>
          <p:nvPr>
            <p:ph idx="1"/>
          </p:nvPr>
        </p:nvSpPr>
        <p:spPr/>
        <p:txBody>
          <a:bodyPr/>
          <a:lstStyle/>
          <a:p>
            <a:r>
              <a:rPr lang="en-US" b="1" dirty="0" smtClean="0">
                <a:solidFill>
                  <a:srgbClr val="002060"/>
                </a:solidFill>
              </a:rPr>
              <a:t>Pretense Listening:</a:t>
            </a:r>
            <a:r>
              <a:rPr lang="en-US" dirty="0" smtClean="0"/>
              <a:t> </a:t>
            </a:r>
            <a:r>
              <a:rPr lang="en-US" b="1" i="1" dirty="0" smtClean="0">
                <a:solidFill>
                  <a:srgbClr val="C00000"/>
                </a:solidFill>
              </a:rPr>
              <a:t>It involves more hearing than listening. It means pretending through facial expressions that one is listening when actually one is not.</a:t>
            </a:r>
          </a:p>
          <a:p>
            <a:r>
              <a:rPr lang="en-US" b="1" dirty="0" smtClean="0">
                <a:solidFill>
                  <a:srgbClr val="002060"/>
                </a:solidFill>
              </a:rPr>
              <a:t>Selective Listening: </a:t>
            </a:r>
            <a:r>
              <a:rPr lang="en-US" b="1" i="1" dirty="0" smtClean="0">
                <a:solidFill>
                  <a:srgbClr val="C00000"/>
                </a:solidFill>
              </a:rPr>
              <a:t>It involves selecting the desired part of the message and ignoring the undesired part of the message.</a:t>
            </a:r>
            <a:endParaRPr lang="en-US" i="1" dirty="0" smtClean="0">
              <a:solidFill>
                <a:srgbClr val="002060"/>
              </a:solidFill>
            </a:endParaRPr>
          </a:p>
        </p:txBody>
      </p:sp>
    </p:spTree>
    <p:extLst>
      <p:ext uri="{BB962C8B-B14F-4D97-AF65-F5344CB8AC3E}">
        <p14:creationId xmlns:p14="http://schemas.microsoft.com/office/powerpoint/2010/main" val="3269687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Active Listening</a:t>
            </a:r>
            <a:endParaRPr lang="en-US" b="1" dirty="0">
              <a:solidFill>
                <a:srgbClr val="002060"/>
              </a:solidFill>
            </a:endParaRPr>
          </a:p>
        </p:txBody>
      </p:sp>
      <p:sp>
        <p:nvSpPr>
          <p:cNvPr id="3" name="Content Placeholder 2"/>
          <p:cNvSpPr>
            <a:spLocks noGrp="1"/>
          </p:cNvSpPr>
          <p:nvPr>
            <p:ph idx="1"/>
          </p:nvPr>
        </p:nvSpPr>
        <p:spPr/>
        <p:txBody>
          <a:bodyPr/>
          <a:lstStyle/>
          <a:p>
            <a:pPr marL="0" indent="0">
              <a:buNone/>
            </a:pPr>
            <a:r>
              <a:rPr lang="en-US" b="1" dirty="0" smtClean="0">
                <a:solidFill>
                  <a:srgbClr val="7030A0"/>
                </a:solidFill>
              </a:rPr>
              <a:t>In effective Listening, it is important to learn, to summarize and reflect smoothly, without appearing to mimic or repeat back in a robotic fashion. Useful phrases are: </a:t>
            </a:r>
          </a:p>
          <a:p>
            <a:pPr marL="0" indent="0">
              <a:buNone/>
            </a:pPr>
            <a:r>
              <a:rPr lang="en-US" b="1" dirty="0" smtClean="0">
                <a:solidFill>
                  <a:srgbClr val="7030A0"/>
                </a:solidFill>
              </a:rPr>
              <a:t>    “As I understand it, what you are saying is….”</a:t>
            </a:r>
          </a:p>
          <a:p>
            <a:pPr marL="0" indent="0">
              <a:buNone/>
            </a:pPr>
            <a:r>
              <a:rPr lang="en-US" b="1" dirty="0" smtClean="0">
                <a:solidFill>
                  <a:srgbClr val="7030A0"/>
                </a:solidFill>
              </a:rPr>
              <a:t>    “So your point is that….”</a:t>
            </a:r>
            <a:endParaRPr lang="en-US" b="1" dirty="0">
              <a:solidFill>
                <a:srgbClr val="7030A0"/>
              </a:solidFill>
            </a:endParaRPr>
          </a:p>
        </p:txBody>
      </p:sp>
    </p:spTree>
    <p:extLst>
      <p:ext uri="{BB962C8B-B14F-4D97-AF65-F5344CB8AC3E}">
        <p14:creationId xmlns:p14="http://schemas.microsoft.com/office/powerpoint/2010/main" val="3290217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800" b="1" dirty="0" smtClean="0">
                <a:solidFill>
                  <a:srgbClr val="FF0000"/>
                </a:solidFill>
              </a:rPr>
              <a:t>Introduction:</a:t>
            </a:r>
            <a:endParaRPr lang="en-US" sz="4800" b="1" dirty="0">
              <a:solidFill>
                <a:srgbClr val="FF0000"/>
              </a:solidFill>
            </a:endParaRPr>
          </a:p>
        </p:txBody>
      </p:sp>
      <p:sp>
        <p:nvSpPr>
          <p:cNvPr id="3" name="Content Placeholder 2"/>
          <p:cNvSpPr>
            <a:spLocks noGrp="1"/>
          </p:cNvSpPr>
          <p:nvPr>
            <p:ph idx="1"/>
          </p:nvPr>
        </p:nvSpPr>
        <p:spPr>
          <a:xfrm>
            <a:off x="457200" y="1600200"/>
            <a:ext cx="8229600" cy="5105400"/>
          </a:xfrm>
        </p:spPr>
        <p:txBody>
          <a:bodyPr/>
          <a:lstStyle/>
          <a:p>
            <a:pPr>
              <a:buFont typeface="Wingdings" pitchFamily="2" charset="2"/>
              <a:buChar char="v"/>
            </a:pPr>
            <a:r>
              <a:rPr lang="en-US" dirty="0" smtClean="0">
                <a:solidFill>
                  <a:srgbClr val="7030A0"/>
                </a:solidFill>
              </a:rPr>
              <a:t> </a:t>
            </a:r>
            <a:r>
              <a:rPr lang="en-US" sz="2800" b="1" dirty="0" smtClean="0">
                <a:solidFill>
                  <a:srgbClr val="7030A0"/>
                </a:solidFill>
              </a:rPr>
              <a:t>Listening comes first</a:t>
            </a:r>
          </a:p>
          <a:p>
            <a:pPr>
              <a:buFont typeface="Wingdings" pitchFamily="2" charset="2"/>
              <a:buChar char="v"/>
            </a:pPr>
            <a:r>
              <a:rPr lang="en-US" sz="2800" b="1" dirty="0">
                <a:solidFill>
                  <a:srgbClr val="7030A0"/>
                </a:solidFill>
              </a:rPr>
              <a:t> </a:t>
            </a:r>
            <a:r>
              <a:rPr lang="en-US" sz="2800" b="1" dirty="0" smtClean="0">
                <a:solidFill>
                  <a:srgbClr val="7030A0"/>
                </a:solidFill>
              </a:rPr>
              <a:t>Difference between Hearing &amp; Listening</a:t>
            </a:r>
          </a:p>
          <a:p>
            <a:pPr>
              <a:buFont typeface="Wingdings" pitchFamily="2" charset="2"/>
              <a:buChar char="v"/>
            </a:pPr>
            <a:r>
              <a:rPr lang="en-US" sz="2800" b="1" dirty="0">
                <a:solidFill>
                  <a:srgbClr val="7030A0"/>
                </a:solidFill>
              </a:rPr>
              <a:t> </a:t>
            </a:r>
            <a:r>
              <a:rPr lang="en-US" sz="2800" b="1" dirty="0" smtClean="0">
                <a:solidFill>
                  <a:srgbClr val="7030A0"/>
                </a:solidFill>
              </a:rPr>
              <a:t>Definition of Listening &amp; Listening Skills</a:t>
            </a:r>
          </a:p>
          <a:p>
            <a:pPr>
              <a:buFont typeface="Wingdings" pitchFamily="2" charset="2"/>
              <a:buChar char="v"/>
            </a:pPr>
            <a:r>
              <a:rPr lang="en-US" sz="2800" b="1" dirty="0">
                <a:solidFill>
                  <a:srgbClr val="7030A0"/>
                </a:solidFill>
              </a:rPr>
              <a:t> </a:t>
            </a:r>
            <a:r>
              <a:rPr lang="en-US" sz="2800" b="1" dirty="0" smtClean="0">
                <a:solidFill>
                  <a:srgbClr val="7030A0"/>
                </a:solidFill>
              </a:rPr>
              <a:t>Importance of Listening Skills</a:t>
            </a:r>
          </a:p>
          <a:p>
            <a:pPr>
              <a:buFont typeface="Wingdings" pitchFamily="2" charset="2"/>
              <a:buChar char="v"/>
            </a:pPr>
            <a:r>
              <a:rPr lang="en-US" sz="2800" b="1" dirty="0">
                <a:solidFill>
                  <a:srgbClr val="7030A0"/>
                </a:solidFill>
              </a:rPr>
              <a:t> </a:t>
            </a:r>
            <a:r>
              <a:rPr lang="en-US" sz="2800" b="1" dirty="0" smtClean="0">
                <a:solidFill>
                  <a:srgbClr val="7030A0"/>
                </a:solidFill>
              </a:rPr>
              <a:t>Types of Listening Skills</a:t>
            </a:r>
          </a:p>
          <a:p>
            <a:pPr>
              <a:buFont typeface="Wingdings" pitchFamily="2" charset="2"/>
              <a:buChar char="v"/>
            </a:pPr>
            <a:r>
              <a:rPr lang="en-US" sz="2800" b="1" dirty="0">
                <a:solidFill>
                  <a:srgbClr val="7030A0"/>
                </a:solidFill>
              </a:rPr>
              <a:t> </a:t>
            </a:r>
            <a:r>
              <a:rPr lang="en-US" sz="2800" b="1" dirty="0" smtClean="0">
                <a:solidFill>
                  <a:srgbClr val="7030A0"/>
                </a:solidFill>
              </a:rPr>
              <a:t>Effective Listening</a:t>
            </a:r>
          </a:p>
          <a:p>
            <a:pPr>
              <a:buFont typeface="Wingdings" pitchFamily="2" charset="2"/>
              <a:buChar char="v"/>
            </a:pPr>
            <a:r>
              <a:rPr lang="en-US" sz="2800" b="1" dirty="0">
                <a:solidFill>
                  <a:srgbClr val="7030A0"/>
                </a:solidFill>
              </a:rPr>
              <a:t> </a:t>
            </a:r>
            <a:r>
              <a:rPr lang="en-US" sz="2800" b="1" dirty="0" smtClean="0">
                <a:solidFill>
                  <a:srgbClr val="7030A0"/>
                </a:solidFill>
              </a:rPr>
              <a:t>Features of Listening</a:t>
            </a:r>
          </a:p>
          <a:p>
            <a:pPr>
              <a:buFont typeface="Wingdings" pitchFamily="2" charset="2"/>
              <a:buChar char="v"/>
            </a:pPr>
            <a:r>
              <a:rPr lang="en-US" b="1" dirty="0">
                <a:solidFill>
                  <a:srgbClr val="7030A0"/>
                </a:solidFill>
              </a:rPr>
              <a:t> </a:t>
            </a:r>
            <a:r>
              <a:rPr lang="en-US" b="1" dirty="0" smtClean="0">
                <a:solidFill>
                  <a:srgbClr val="7030A0"/>
                </a:solidFill>
              </a:rPr>
              <a:t>Process of Listening</a:t>
            </a:r>
          </a:p>
          <a:p>
            <a:pPr>
              <a:buFont typeface="Wingdings" pitchFamily="2" charset="2"/>
              <a:buChar char="v"/>
            </a:pPr>
            <a:r>
              <a:rPr lang="en-US" b="1" dirty="0">
                <a:solidFill>
                  <a:srgbClr val="7030A0"/>
                </a:solidFill>
              </a:rPr>
              <a:t> </a:t>
            </a:r>
            <a:r>
              <a:rPr lang="en-US" b="1" dirty="0" smtClean="0">
                <a:solidFill>
                  <a:srgbClr val="7030A0"/>
                </a:solidFill>
              </a:rPr>
              <a:t>Techniques of Listening Skills</a:t>
            </a:r>
            <a:endParaRPr lang="en-US" b="1" dirty="0">
              <a:solidFill>
                <a:srgbClr val="7030A0"/>
              </a:solidFill>
            </a:endParaRPr>
          </a:p>
        </p:txBody>
      </p:sp>
    </p:spTree>
    <p:extLst>
      <p:ext uri="{BB962C8B-B14F-4D97-AF65-F5344CB8AC3E}">
        <p14:creationId xmlns:p14="http://schemas.microsoft.com/office/powerpoint/2010/main" val="2685295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Effective Listening</a:t>
            </a:r>
            <a:endParaRPr lang="en-US" b="1" dirty="0">
              <a:solidFill>
                <a:srgbClr val="002060"/>
              </a:solidFill>
            </a:endParaRPr>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Effective/Active Listening Is Actively Absorbing The </a:t>
            </a:r>
            <a:r>
              <a:rPr lang="en-US" b="1" dirty="0">
                <a:solidFill>
                  <a:srgbClr val="FF0000"/>
                </a:solidFill>
              </a:rPr>
              <a:t>I</a:t>
            </a:r>
            <a:r>
              <a:rPr lang="en-US" b="1" dirty="0" smtClean="0">
                <a:solidFill>
                  <a:srgbClr val="FF0000"/>
                </a:solidFill>
              </a:rPr>
              <a:t>nformation Given To You By The Speaker Showing That You Are Interested.</a:t>
            </a:r>
          </a:p>
          <a:p>
            <a:pPr marL="0" indent="0">
              <a:buNone/>
            </a:pPr>
            <a:r>
              <a:rPr lang="en-US" b="1" dirty="0" smtClean="0">
                <a:solidFill>
                  <a:srgbClr val="FF0000"/>
                </a:solidFill>
              </a:rPr>
              <a:t>It Can Also Include Providing The Speaker With The Feedback, By Asking Relevant Questions So The speaker Knows The Message Is Received.</a:t>
            </a:r>
          </a:p>
          <a:p>
            <a:pPr marL="0" indent="0">
              <a:buNone/>
            </a:pPr>
            <a:endParaRPr lang="en-US" b="1" dirty="0" smtClean="0">
              <a:solidFill>
                <a:srgbClr val="FF0000"/>
              </a:solidFill>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42170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Benefits of Effective Listening</a:t>
            </a:r>
            <a:endParaRPr lang="en-US" dirty="0"/>
          </a:p>
        </p:txBody>
      </p:sp>
      <p:sp>
        <p:nvSpPr>
          <p:cNvPr id="3" name="Content Placeholder 2"/>
          <p:cNvSpPr>
            <a:spLocks noGrp="1"/>
          </p:cNvSpPr>
          <p:nvPr>
            <p:ph idx="1"/>
          </p:nvPr>
        </p:nvSpPr>
        <p:spPr/>
        <p:txBody>
          <a:bodyPr/>
          <a:lstStyle/>
          <a:p>
            <a:pPr marL="0" indent="0">
              <a:buNone/>
            </a:pPr>
            <a:r>
              <a:rPr lang="en-US" b="1" i="1" dirty="0">
                <a:solidFill>
                  <a:srgbClr val="002060"/>
                </a:solidFill>
              </a:rPr>
              <a:t>“If we were supposed to talk more than listen, we would have been two mouths and one ear,” </a:t>
            </a:r>
            <a:r>
              <a:rPr lang="en-US" b="1" dirty="0">
                <a:solidFill>
                  <a:srgbClr val="00B050"/>
                </a:solidFill>
              </a:rPr>
              <a:t>Mark Twain.</a:t>
            </a:r>
            <a:endParaRPr lang="en-US" b="1" i="1" dirty="0">
              <a:solidFill>
                <a:srgbClr val="00B050"/>
              </a:solidFill>
            </a:endParaRPr>
          </a:p>
        </p:txBody>
      </p:sp>
    </p:spTree>
    <p:extLst>
      <p:ext uri="{BB962C8B-B14F-4D97-AF65-F5344CB8AC3E}">
        <p14:creationId xmlns:p14="http://schemas.microsoft.com/office/powerpoint/2010/main" val="1618274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Benefits of Effective Listening</a:t>
            </a:r>
            <a:endParaRPr lang="en-US" dirty="0"/>
          </a:p>
        </p:txBody>
      </p:sp>
      <p:sp>
        <p:nvSpPr>
          <p:cNvPr id="3" name="Content Placeholder 2"/>
          <p:cNvSpPr>
            <a:spLocks noGrp="1"/>
          </p:cNvSpPr>
          <p:nvPr>
            <p:ph idx="1"/>
          </p:nvPr>
        </p:nvSpPr>
        <p:spPr/>
        <p:txBody>
          <a:bodyPr/>
          <a:lstStyle/>
          <a:p>
            <a:r>
              <a:rPr lang="en-US" dirty="0"/>
              <a:t>Listening builds stronger relationships: It creates a desire to cooperate among people because they feel accepted and acknowledged.</a:t>
            </a:r>
          </a:p>
          <a:p>
            <a:r>
              <a:rPr lang="en-US" dirty="0"/>
              <a:t>Listening leads learning, </a:t>
            </a:r>
            <a:r>
              <a:rPr lang="en-US" dirty="0" err="1"/>
              <a:t>opennes</a:t>
            </a:r>
            <a:r>
              <a:rPr lang="en-US" dirty="0"/>
              <a:t> encourages, personal growth and learning. </a:t>
            </a:r>
          </a:p>
          <a:p>
            <a:r>
              <a:rPr lang="en-US" dirty="0"/>
              <a:t>Enhances decision making</a:t>
            </a:r>
          </a:p>
          <a:p>
            <a:r>
              <a:rPr lang="en-US" dirty="0"/>
              <a:t>Improves understanding</a:t>
            </a:r>
          </a:p>
          <a:p>
            <a:endParaRPr lang="en-US" dirty="0"/>
          </a:p>
        </p:txBody>
      </p:sp>
    </p:spTree>
    <p:extLst>
      <p:ext uri="{BB962C8B-B14F-4D97-AF65-F5344CB8AC3E}">
        <p14:creationId xmlns:p14="http://schemas.microsoft.com/office/powerpoint/2010/main" val="456016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Barriers &amp; Benefits of Effective Listening </a:t>
            </a:r>
            <a:endParaRPr lang="en-US" b="1" dirty="0">
              <a:solidFill>
                <a:srgbClr val="C0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752601"/>
            <a:ext cx="7543800" cy="4243388"/>
          </a:xfrm>
        </p:spPr>
      </p:pic>
    </p:spTree>
    <p:extLst>
      <p:ext uri="{BB962C8B-B14F-4D97-AF65-F5344CB8AC3E}">
        <p14:creationId xmlns:p14="http://schemas.microsoft.com/office/powerpoint/2010/main" val="2661538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Can you hear me talking?</a:t>
            </a:r>
          </a:p>
        </p:txBody>
      </p:sp>
      <p:sp>
        <p:nvSpPr>
          <p:cNvPr id="3" name="Content Placeholder 2"/>
          <p:cNvSpPr>
            <a:spLocks noGrp="1"/>
          </p:cNvSpPr>
          <p:nvPr>
            <p:ph idx="1"/>
          </p:nvPr>
        </p:nvSpPr>
        <p:spPr/>
        <p:txBody>
          <a:bodyPr/>
          <a:lstStyle/>
          <a:p>
            <a:pPr marL="0" indent="0">
              <a:buNone/>
            </a:pPr>
            <a:r>
              <a:rPr lang="en-US" dirty="0"/>
              <a:t>• Does that mean that you are a good listener? </a:t>
            </a:r>
            <a:endParaRPr lang="en-US" dirty="0" smtClean="0"/>
          </a:p>
          <a:p>
            <a:pPr marL="0" indent="0">
              <a:buNone/>
            </a:pPr>
            <a:r>
              <a:rPr lang="en-US" dirty="0" smtClean="0"/>
              <a:t>• </a:t>
            </a:r>
            <a:r>
              <a:rPr lang="en-US" dirty="0"/>
              <a:t>A person with normal hearing is not necessarily a good listener. </a:t>
            </a:r>
            <a:endParaRPr lang="en-US" dirty="0" smtClean="0"/>
          </a:p>
          <a:p>
            <a:pPr marL="0" indent="0">
              <a:buNone/>
            </a:pPr>
            <a:r>
              <a:rPr lang="en-US" dirty="0" smtClean="0"/>
              <a:t>• </a:t>
            </a:r>
            <a:r>
              <a:rPr lang="en-US" dirty="0"/>
              <a:t>Many different things can prevent a speaker’s message from being received… </a:t>
            </a:r>
            <a:endParaRPr lang="en-US" dirty="0" smtClean="0"/>
          </a:p>
          <a:p>
            <a:pPr marL="0" indent="0">
              <a:buNone/>
            </a:pPr>
            <a:r>
              <a:rPr lang="en-US" dirty="0" smtClean="0"/>
              <a:t>• </a:t>
            </a:r>
            <a:r>
              <a:rPr lang="en-US" dirty="0"/>
              <a:t>These are called barriers to listening. </a:t>
            </a:r>
          </a:p>
        </p:txBody>
      </p:sp>
    </p:spTree>
    <p:extLst>
      <p:ext uri="{BB962C8B-B14F-4D97-AF65-F5344CB8AC3E}">
        <p14:creationId xmlns:p14="http://schemas.microsoft.com/office/powerpoint/2010/main" val="73200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Barriers Of Effective Listening</a:t>
            </a:r>
            <a:endParaRPr lang="en-US" b="1" dirty="0">
              <a:solidFill>
                <a:srgbClr val="FF0000"/>
              </a:solidFill>
            </a:endParaRPr>
          </a:p>
        </p:txBody>
      </p:sp>
      <p:sp>
        <p:nvSpPr>
          <p:cNvPr id="3" name="Content Placeholder 2"/>
          <p:cNvSpPr>
            <a:spLocks noGrp="1"/>
          </p:cNvSpPr>
          <p:nvPr>
            <p:ph idx="1"/>
          </p:nvPr>
        </p:nvSpPr>
        <p:spPr>
          <a:xfrm>
            <a:off x="457200" y="1143000"/>
            <a:ext cx="8458200" cy="5410200"/>
          </a:xfrm>
        </p:spPr>
        <p:txBody>
          <a:bodyPr>
            <a:normAutofit/>
          </a:bodyPr>
          <a:lstStyle/>
          <a:p>
            <a:pPr marL="742950" indent="-742950">
              <a:buAutoNum type="arabicPeriod"/>
            </a:pPr>
            <a:r>
              <a:rPr lang="en-US" sz="3600" b="1" dirty="0" smtClean="0">
                <a:solidFill>
                  <a:srgbClr val="00B050"/>
                </a:solidFill>
              </a:rPr>
              <a:t>Physiological barriers</a:t>
            </a:r>
          </a:p>
          <a:p>
            <a:pPr marL="0" indent="0">
              <a:buNone/>
            </a:pPr>
            <a:r>
              <a:rPr lang="en-US" sz="3600" dirty="0"/>
              <a:t>Physiological barriers of </a:t>
            </a:r>
            <a:r>
              <a:rPr lang="en-US" sz="3600" dirty="0" smtClean="0"/>
              <a:t>listening are </a:t>
            </a:r>
            <a:r>
              <a:rPr lang="en-US" sz="3600" dirty="0"/>
              <a:t>related with the limitations of the human body and the human mind (memory, attention, and perception). Physiological barriers may result from individuals’ personal discomfort, caused by ill-health, poor eye sight, or hearing difficulties</a:t>
            </a:r>
            <a:r>
              <a:rPr lang="en-US" sz="3600" dirty="0" smtClean="0"/>
              <a:t>.</a:t>
            </a:r>
          </a:p>
          <a:p>
            <a:pPr marL="0" indent="0">
              <a:buNone/>
            </a:pPr>
            <a:endParaRPr lang="en-US" sz="3600" dirty="0"/>
          </a:p>
          <a:p>
            <a:pPr marL="0" indent="0">
              <a:buNone/>
            </a:pPr>
            <a:endParaRPr lang="en-US" sz="3600" dirty="0" smtClean="0">
              <a:solidFill>
                <a:srgbClr val="00B050"/>
              </a:solidFill>
            </a:endParaRPr>
          </a:p>
          <a:p>
            <a:pPr marL="0" indent="0">
              <a:buNone/>
            </a:pPr>
            <a:endParaRPr lang="en-US" sz="3600" b="1" i="1" dirty="0">
              <a:solidFill>
                <a:srgbClr val="00B050"/>
              </a:solidFill>
            </a:endParaRPr>
          </a:p>
        </p:txBody>
      </p:sp>
    </p:spTree>
    <p:extLst>
      <p:ext uri="{BB962C8B-B14F-4D97-AF65-F5344CB8AC3E}">
        <p14:creationId xmlns:p14="http://schemas.microsoft.com/office/powerpoint/2010/main" val="1396279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Physiological barriers</a:t>
            </a:r>
            <a:br>
              <a:rPr lang="en-US" b="1" dirty="0">
                <a:solidFill>
                  <a:srgbClr val="00B050"/>
                </a:solidFill>
              </a:rPr>
            </a:br>
            <a:endParaRPr lang="en-US" b="1" dirty="0">
              <a:solidFill>
                <a:srgbClr val="002060"/>
              </a:solidFill>
            </a:endParaRPr>
          </a:p>
        </p:txBody>
      </p:sp>
      <p:sp>
        <p:nvSpPr>
          <p:cNvPr id="3" name="Content Placeholder 2"/>
          <p:cNvSpPr>
            <a:spLocks noGrp="1"/>
          </p:cNvSpPr>
          <p:nvPr>
            <p:ph idx="1"/>
          </p:nvPr>
        </p:nvSpPr>
        <p:spPr>
          <a:xfrm>
            <a:off x="457200" y="990601"/>
            <a:ext cx="8305800" cy="4038599"/>
          </a:xfrm>
        </p:spPr>
        <p:txBody>
          <a:bodyPr>
            <a:normAutofit fontScale="77500" lnSpcReduction="20000"/>
          </a:bodyPr>
          <a:lstStyle/>
          <a:p>
            <a:endParaRPr lang="en-US" dirty="0" smtClean="0"/>
          </a:p>
          <a:p>
            <a:pPr lvl="0"/>
            <a:r>
              <a:rPr lang="en-US" sz="3500" dirty="0">
                <a:solidFill>
                  <a:srgbClr val="FF0000"/>
                </a:solidFill>
              </a:rPr>
              <a:t>Poor retention due to memory problem</a:t>
            </a:r>
          </a:p>
          <a:p>
            <a:pPr lvl="0"/>
            <a:r>
              <a:rPr lang="en-US" sz="3500" dirty="0">
                <a:solidFill>
                  <a:srgbClr val="FF0000"/>
                </a:solidFill>
              </a:rPr>
              <a:t>Lack of attention</a:t>
            </a:r>
          </a:p>
          <a:p>
            <a:pPr lvl="0"/>
            <a:r>
              <a:rPr lang="en-US" sz="3500" dirty="0">
                <a:solidFill>
                  <a:srgbClr val="FF0000"/>
                </a:solidFill>
              </a:rPr>
              <a:t>Discomfort due to illness </a:t>
            </a:r>
          </a:p>
          <a:p>
            <a:pPr lvl="0"/>
            <a:r>
              <a:rPr lang="en-US" sz="3500" dirty="0">
                <a:solidFill>
                  <a:srgbClr val="FF0000"/>
                </a:solidFill>
              </a:rPr>
              <a:t>Poor sensory perception</a:t>
            </a:r>
          </a:p>
          <a:p>
            <a:pPr lvl="0"/>
            <a:r>
              <a:rPr lang="en-US" sz="3500" dirty="0">
                <a:solidFill>
                  <a:srgbClr val="FF0000"/>
                </a:solidFill>
              </a:rPr>
              <a:t>Hearing problems</a:t>
            </a:r>
          </a:p>
          <a:p>
            <a:pPr lvl="0"/>
            <a:r>
              <a:rPr lang="en-US" sz="3500" dirty="0">
                <a:solidFill>
                  <a:srgbClr val="FF0000"/>
                </a:solidFill>
              </a:rPr>
              <a:t>Poor listening skills</a:t>
            </a:r>
          </a:p>
          <a:p>
            <a:pPr lvl="0"/>
            <a:r>
              <a:rPr lang="en-US" sz="3500" dirty="0">
                <a:solidFill>
                  <a:srgbClr val="FF0000"/>
                </a:solidFill>
              </a:rPr>
              <a:t>Information overload</a:t>
            </a:r>
          </a:p>
          <a:p>
            <a:pPr lvl="0"/>
            <a:r>
              <a:rPr lang="en-US" sz="3500" dirty="0">
                <a:solidFill>
                  <a:srgbClr val="FF0000"/>
                </a:solidFill>
              </a:rPr>
              <a:t>Gender physiological differences.</a:t>
            </a:r>
          </a:p>
          <a:p>
            <a:pPr marL="0" indent="0">
              <a:buNone/>
            </a:pPr>
            <a:endParaRPr lang="en-US" dirty="0"/>
          </a:p>
        </p:txBody>
      </p:sp>
    </p:spTree>
    <p:extLst>
      <p:ext uri="{BB962C8B-B14F-4D97-AF65-F5344CB8AC3E}">
        <p14:creationId xmlns:p14="http://schemas.microsoft.com/office/powerpoint/2010/main" val="2220650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Barriers Of Effective Listening</a:t>
            </a:r>
            <a:endParaRPr lang="en-US" sz="3600" b="1" dirty="0"/>
          </a:p>
        </p:txBody>
      </p:sp>
      <p:sp>
        <p:nvSpPr>
          <p:cNvPr id="3" name="Content Placeholder 2"/>
          <p:cNvSpPr>
            <a:spLocks noGrp="1"/>
          </p:cNvSpPr>
          <p:nvPr>
            <p:ph idx="1"/>
          </p:nvPr>
        </p:nvSpPr>
        <p:spPr>
          <a:xfrm>
            <a:off x="533400" y="1219200"/>
            <a:ext cx="8229600" cy="5410200"/>
          </a:xfrm>
        </p:spPr>
        <p:txBody>
          <a:bodyPr>
            <a:normAutofit fontScale="92500" lnSpcReduction="10000"/>
          </a:bodyPr>
          <a:lstStyle/>
          <a:p>
            <a:pPr marL="0" indent="0">
              <a:buNone/>
            </a:pPr>
            <a:r>
              <a:rPr lang="en-US" dirty="0">
                <a:solidFill>
                  <a:srgbClr val="FF0000"/>
                </a:solidFill>
              </a:rPr>
              <a:t>2</a:t>
            </a:r>
            <a:r>
              <a:rPr lang="en-US" dirty="0" smtClean="0">
                <a:solidFill>
                  <a:srgbClr val="FF0000"/>
                </a:solidFill>
              </a:rPr>
              <a:t>. </a:t>
            </a:r>
            <a:r>
              <a:rPr lang="en-US" b="1" dirty="0" smtClean="0">
                <a:solidFill>
                  <a:srgbClr val="FF0000"/>
                </a:solidFill>
              </a:rPr>
              <a:t>Environmental barriers/physical barriers</a:t>
            </a:r>
          </a:p>
          <a:p>
            <a:pPr marL="0" indent="0">
              <a:buNone/>
            </a:pPr>
            <a:r>
              <a:rPr lang="en-US" sz="2800" dirty="0" smtClean="0"/>
              <a:t>These are obstacles which affect listening and in most situation they are easy to correct:</a:t>
            </a:r>
          </a:p>
          <a:p>
            <a:r>
              <a:rPr lang="en-US" sz="2800" dirty="0" smtClean="0"/>
              <a:t>Problem with the hearing aids.</a:t>
            </a:r>
          </a:p>
          <a:p>
            <a:r>
              <a:rPr lang="en-US" sz="2800" dirty="0" smtClean="0"/>
              <a:t>Use of microphones which do not project as it supposed to be heard.</a:t>
            </a:r>
          </a:p>
          <a:p>
            <a:r>
              <a:rPr lang="en-US" sz="2800" dirty="0" smtClean="0"/>
              <a:t>Noise.</a:t>
            </a:r>
          </a:p>
          <a:p>
            <a:r>
              <a:rPr lang="en-US" sz="2800" dirty="0" smtClean="0"/>
              <a:t>If it is difficult to see the speaker or if there is something more interesting to look at. </a:t>
            </a:r>
          </a:p>
          <a:p>
            <a:r>
              <a:rPr lang="en-US" sz="2800" dirty="0" smtClean="0"/>
              <a:t>The chair uncomfortable.</a:t>
            </a:r>
          </a:p>
          <a:p>
            <a:r>
              <a:rPr lang="en-US" sz="2800" dirty="0" smtClean="0"/>
              <a:t>The room is too hot or too cold.</a:t>
            </a:r>
          </a:p>
          <a:p>
            <a:r>
              <a:rPr lang="en-US" sz="2800" dirty="0" smtClean="0"/>
              <a:t>Smells.</a:t>
            </a:r>
          </a:p>
          <a:p>
            <a:pPr marL="0" indent="0">
              <a:buNone/>
            </a:pPr>
            <a:endParaRPr lang="en-US" sz="2800" dirty="0"/>
          </a:p>
          <a:p>
            <a:pPr marL="0" indent="0">
              <a:buNone/>
            </a:pPr>
            <a:endParaRPr lang="en-US" dirty="0">
              <a:solidFill>
                <a:srgbClr val="FF0000"/>
              </a:solidFill>
            </a:endParaRPr>
          </a:p>
        </p:txBody>
      </p:sp>
    </p:spTree>
    <p:extLst>
      <p:ext uri="{BB962C8B-B14F-4D97-AF65-F5344CB8AC3E}">
        <p14:creationId xmlns:p14="http://schemas.microsoft.com/office/powerpoint/2010/main" val="3254241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Environmental barriers/physical barriers</a:t>
            </a:r>
            <a:endParaRPr lang="en-US" b="1" dirty="0"/>
          </a:p>
        </p:txBody>
      </p:sp>
      <p:sp>
        <p:nvSpPr>
          <p:cNvPr id="3" name="Content Placeholder 2"/>
          <p:cNvSpPr>
            <a:spLocks noGrp="1"/>
          </p:cNvSpPr>
          <p:nvPr>
            <p:ph idx="1"/>
          </p:nvPr>
        </p:nvSpPr>
        <p:spPr/>
        <p:txBody>
          <a:bodyPr/>
          <a:lstStyle/>
          <a:p>
            <a:pPr lvl="0"/>
            <a:r>
              <a:rPr lang="en-US" b="1" dirty="0">
                <a:solidFill>
                  <a:srgbClr val="00B0F0"/>
                </a:solidFill>
              </a:rPr>
              <a:t>Loud background noise.</a:t>
            </a:r>
          </a:p>
          <a:p>
            <a:pPr lvl="0"/>
            <a:r>
              <a:rPr lang="en-US" b="1" dirty="0">
                <a:solidFill>
                  <a:srgbClr val="00B0F0"/>
                </a:solidFill>
              </a:rPr>
              <a:t>Poor lighting.</a:t>
            </a:r>
          </a:p>
          <a:p>
            <a:pPr lvl="0"/>
            <a:r>
              <a:rPr lang="en-US" b="1" dirty="0">
                <a:solidFill>
                  <a:srgbClr val="00B0F0"/>
                </a:solidFill>
              </a:rPr>
              <a:t>Uncomfortable setting.</a:t>
            </a:r>
          </a:p>
          <a:p>
            <a:pPr lvl="0"/>
            <a:r>
              <a:rPr lang="en-US" b="1" dirty="0">
                <a:solidFill>
                  <a:srgbClr val="00B0F0"/>
                </a:solidFill>
              </a:rPr>
              <a:t>Very hot or cold room.</a:t>
            </a:r>
          </a:p>
          <a:p>
            <a:pPr lvl="0"/>
            <a:r>
              <a:rPr lang="en-US" b="1" dirty="0">
                <a:solidFill>
                  <a:srgbClr val="00B0F0"/>
                </a:solidFill>
              </a:rPr>
              <a:t>Distance.</a:t>
            </a:r>
          </a:p>
        </p:txBody>
      </p:sp>
    </p:spTree>
    <p:extLst>
      <p:ext uri="{BB962C8B-B14F-4D97-AF65-F5344CB8AC3E}">
        <p14:creationId xmlns:p14="http://schemas.microsoft.com/office/powerpoint/2010/main" val="3530626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Barriers Of Effective Listening</a:t>
            </a:r>
            <a:endParaRPr lang="en-US" b="1" dirty="0"/>
          </a:p>
        </p:txBody>
      </p:sp>
      <p:sp>
        <p:nvSpPr>
          <p:cNvPr id="3" name="Content Placeholder 2"/>
          <p:cNvSpPr>
            <a:spLocks noGrp="1"/>
          </p:cNvSpPr>
          <p:nvPr>
            <p:ph idx="1"/>
          </p:nvPr>
        </p:nvSpPr>
        <p:spPr>
          <a:xfrm>
            <a:off x="381000" y="1143000"/>
            <a:ext cx="8382000" cy="5486400"/>
          </a:xfrm>
        </p:spPr>
        <p:txBody>
          <a:bodyPr/>
          <a:lstStyle/>
          <a:p>
            <a:pPr marL="0" lvl="0" indent="0">
              <a:buNone/>
            </a:pPr>
            <a:r>
              <a:rPr lang="en-US" dirty="0" smtClean="0"/>
              <a:t>3. </a:t>
            </a:r>
            <a:r>
              <a:rPr lang="en-US" b="1" dirty="0">
                <a:solidFill>
                  <a:srgbClr val="7030A0"/>
                </a:solidFill>
              </a:rPr>
              <a:t>Psychological barriers</a:t>
            </a:r>
            <a:r>
              <a:rPr lang="en-US" b="1" dirty="0" smtClean="0">
                <a:solidFill>
                  <a:srgbClr val="7030A0"/>
                </a:solidFill>
              </a:rPr>
              <a:t>.</a:t>
            </a:r>
          </a:p>
          <a:p>
            <a:r>
              <a:rPr lang="en-US" sz="2800" b="1" dirty="0" smtClean="0">
                <a:solidFill>
                  <a:srgbClr val="7030A0"/>
                </a:solidFill>
              </a:rPr>
              <a:t>Wondering mind or inattention (fact; the brain can process over 500 words per minute while the average speaker talks at a rate of 125 to 250 words per minute)</a:t>
            </a:r>
          </a:p>
          <a:p>
            <a:r>
              <a:rPr lang="en-US" sz="2800" b="1" dirty="0" smtClean="0">
                <a:solidFill>
                  <a:srgbClr val="7030A0"/>
                </a:solidFill>
              </a:rPr>
              <a:t>Bias and prejudice </a:t>
            </a:r>
            <a:r>
              <a:rPr lang="en-US" sz="2800" b="1" dirty="0" err="1" smtClean="0">
                <a:solidFill>
                  <a:srgbClr val="7030A0"/>
                </a:solidFill>
              </a:rPr>
              <a:t>i.e</a:t>
            </a:r>
            <a:r>
              <a:rPr lang="en-US" sz="2800" b="1" dirty="0" smtClean="0">
                <a:solidFill>
                  <a:srgbClr val="7030A0"/>
                </a:solidFill>
              </a:rPr>
              <a:t> negative attitudes towards the speaker or the topic.</a:t>
            </a:r>
          </a:p>
          <a:p>
            <a:r>
              <a:rPr lang="en-US" sz="2800" b="1" dirty="0" smtClean="0">
                <a:solidFill>
                  <a:srgbClr val="7030A0"/>
                </a:solidFill>
              </a:rPr>
              <a:t>Anger , frustration. </a:t>
            </a:r>
          </a:p>
          <a:p>
            <a:r>
              <a:rPr lang="en-US" sz="2800" b="1" dirty="0" smtClean="0">
                <a:solidFill>
                  <a:srgbClr val="7030A0"/>
                </a:solidFill>
              </a:rPr>
              <a:t>Own anxiety/nervous </a:t>
            </a:r>
            <a:r>
              <a:rPr lang="en-US" sz="2800" b="1" dirty="0" err="1" smtClean="0">
                <a:solidFill>
                  <a:srgbClr val="7030A0"/>
                </a:solidFill>
              </a:rPr>
              <a:t>i.e</a:t>
            </a:r>
            <a:r>
              <a:rPr lang="en-US" sz="2800" b="1" dirty="0" smtClean="0">
                <a:solidFill>
                  <a:srgbClr val="7030A0"/>
                </a:solidFill>
              </a:rPr>
              <a:t> worried about.</a:t>
            </a:r>
          </a:p>
          <a:p>
            <a:r>
              <a:rPr lang="en-US" sz="2800" b="1" dirty="0" smtClean="0">
                <a:solidFill>
                  <a:srgbClr val="7030A0"/>
                </a:solidFill>
              </a:rPr>
              <a:t>Status difference.</a:t>
            </a:r>
          </a:p>
          <a:p>
            <a:endParaRPr lang="en-US" sz="2800" dirty="0">
              <a:solidFill>
                <a:srgbClr val="7030A0"/>
              </a:solidFill>
            </a:endParaRPr>
          </a:p>
        </p:txBody>
      </p:sp>
    </p:spTree>
    <p:extLst>
      <p:ext uri="{BB962C8B-B14F-4D97-AF65-F5344CB8AC3E}">
        <p14:creationId xmlns:p14="http://schemas.microsoft.com/office/powerpoint/2010/main" val="1503546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lgn="l">
              <a:buFont typeface="Wingdings" pitchFamily="2" charset="2"/>
              <a:buChar char="v"/>
            </a:pPr>
            <a:r>
              <a:rPr lang="en-US" sz="4800" b="1" dirty="0" smtClean="0">
                <a:solidFill>
                  <a:srgbClr val="FF0000"/>
                </a:solidFill>
              </a:rPr>
              <a:t>Listening Comes First</a:t>
            </a:r>
            <a:endParaRPr lang="en-US" sz="4800" b="1" dirty="0">
              <a:solidFill>
                <a:srgbClr val="FF0000"/>
              </a:solidFill>
            </a:endParaRPr>
          </a:p>
        </p:txBody>
      </p:sp>
      <p:sp>
        <p:nvSpPr>
          <p:cNvPr id="3" name="Content Placeholder 2"/>
          <p:cNvSpPr>
            <a:spLocks noGrp="1"/>
          </p:cNvSpPr>
          <p:nvPr>
            <p:ph idx="1"/>
          </p:nvPr>
        </p:nvSpPr>
        <p:spPr>
          <a:xfrm>
            <a:off x="533400" y="1600200"/>
            <a:ext cx="8229600" cy="4525963"/>
          </a:xfrm>
        </p:spPr>
        <p:txBody>
          <a:bodyPr/>
          <a:lstStyle/>
          <a:p>
            <a:pPr marL="0" indent="0">
              <a:buNone/>
            </a:pPr>
            <a:r>
              <a:rPr lang="en-US" dirty="0" smtClean="0"/>
              <a:t>The first and foremost communication skill that we learn in our lives is nothing but </a:t>
            </a:r>
            <a:r>
              <a:rPr lang="en-US" sz="3600" dirty="0" smtClean="0">
                <a:solidFill>
                  <a:srgbClr val="7030A0"/>
                </a:solidFill>
              </a:rPr>
              <a:t>“</a:t>
            </a:r>
            <a:r>
              <a:rPr lang="en-US" sz="3600" b="1" u="sng" dirty="0" smtClean="0">
                <a:solidFill>
                  <a:srgbClr val="7030A0"/>
                </a:solidFill>
              </a:rPr>
              <a:t>Listening</a:t>
            </a:r>
            <a:r>
              <a:rPr lang="en-US" sz="3600" dirty="0" smtClean="0">
                <a:solidFill>
                  <a:srgbClr val="7030A0"/>
                </a:solidFill>
              </a:rPr>
              <a:t>”</a:t>
            </a:r>
          </a:p>
          <a:p>
            <a:pPr>
              <a:buFont typeface="Wingdings" pitchFamily="2" charset="2"/>
              <a:buChar char="Ø"/>
            </a:pPr>
            <a:r>
              <a:rPr lang="en-US" sz="3600" dirty="0" smtClean="0">
                <a:solidFill>
                  <a:srgbClr val="7030A0"/>
                </a:solidFill>
              </a:rPr>
              <a:t> Listening</a:t>
            </a:r>
          </a:p>
          <a:p>
            <a:pPr>
              <a:buFont typeface="Wingdings" pitchFamily="2" charset="2"/>
              <a:buChar char="Ø"/>
            </a:pPr>
            <a:r>
              <a:rPr lang="en-US" sz="3600" dirty="0">
                <a:solidFill>
                  <a:srgbClr val="7030A0"/>
                </a:solidFill>
              </a:rPr>
              <a:t> </a:t>
            </a:r>
            <a:r>
              <a:rPr lang="en-US" sz="3600" dirty="0" smtClean="0">
                <a:solidFill>
                  <a:srgbClr val="7030A0"/>
                </a:solidFill>
              </a:rPr>
              <a:t>Speaking</a:t>
            </a:r>
          </a:p>
          <a:p>
            <a:pPr>
              <a:buFont typeface="Wingdings" pitchFamily="2" charset="2"/>
              <a:buChar char="Ø"/>
            </a:pPr>
            <a:r>
              <a:rPr lang="en-US" sz="3600" dirty="0">
                <a:solidFill>
                  <a:srgbClr val="7030A0"/>
                </a:solidFill>
              </a:rPr>
              <a:t> </a:t>
            </a:r>
            <a:r>
              <a:rPr lang="en-US" sz="3600" dirty="0" smtClean="0">
                <a:solidFill>
                  <a:srgbClr val="7030A0"/>
                </a:solidFill>
              </a:rPr>
              <a:t>Reading</a:t>
            </a:r>
          </a:p>
          <a:p>
            <a:pPr>
              <a:buFont typeface="Wingdings" pitchFamily="2" charset="2"/>
              <a:buChar char="Ø"/>
            </a:pPr>
            <a:r>
              <a:rPr lang="en-US" sz="3600" dirty="0">
                <a:solidFill>
                  <a:srgbClr val="7030A0"/>
                </a:solidFill>
              </a:rPr>
              <a:t> </a:t>
            </a:r>
            <a:r>
              <a:rPr lang="en-US" sz="3600" dirty="0" smtClean="0">
                <a:solidFill>
                  <a:srgbClr val="7030A0"/>
                </a:solidFill>
              </a:rPr>
              <a:t>Writing</a:t>
            </a:r>
          </a:p>
          <a:p>
            <a:pPr marL="0" indent="0">
              <a:buNone/>
            </a:pPr>
            <a:r>
              <a:rPr lang="en-US" sz="3600" dirty="0">
                <a:solidFill>
                  <a:srgbClr val="7030A0"/>
                </a:solidFill>
              </a:rPr>
              <a:t>	</a:t>
            </a:r>
            <a:r>
              <a:rPr lang="en-US" sz="3600" dirty="0" smtClean="0">
                <a:solidFill>
                  <a:srgbClr val="7030A0"/>
                </a:solidFill>
              </a:rPr>
              <a:t>	</a:t>
            </a:r>
            <a:endParaRPr lang="en-US" sz="3600" dirty="0" smtClean="0"/>
          </a:p>
          <a:p>
            <a:pPr marL="0" indent="0">
              <a:buNone/>
            </a:pPr>
            <a:endParaRPr lang="en-US" sz="3600" dirty="0" smtClean="0"/>
          </a:p>
          <a:p>
            <a:pPr marL="0" indent="0">
              <a:buNone/>
            </a:pPr>
            <a:endParaRPr lang="en-US" sz="3600" dirty="0">
              <a:solidFill>
                <a:srgbClr val="7030A0"/>
              </a:solidFill>
            </a:endParaRPr>
          </a:p>
        </p:txBody>
      </p:sp>
    </p:spTree>
    <p:extLst>
      <p:ext uri="{BB962C8B-B14F-4D97-AF65-F5344CB8AC3E}">
        <p14:creationId xmlns:p14="http://schemas.microsoft.com/office/powerpoint/2010/main" val="1352150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solidFill>
                  <a:srgbClr val="7030A0"/>
                </a:solidFill>
              </a:rPr>
              <a:t>Psychological barriers.</a:t>
            </a:r>
            <a:r>
              <a:rPr lang="en-US" dirty="0">
                <a:solidFill>
                  <a:srgbClr val="7030A0"/>
                </a:solidFill>
              </a:rPr>
              <a:t/>
            </a:r>
            <a:br>
              <a:rPr lang="en-US" dirty="0">
                <a:solidFill>
                  <a:srgbClr val="7030A0"/>
                </a:solidFill>
              </a:rPr>
            </a:br>
            <a:endParaRPr lang="en-US" dirty="0"/>
          </a:p>
        </p:txBody>
      </p:sp>
      <p:sp>
        <p:nvSpPr>
          <p:cNvPr id="3" name="Content Placeholder 2"/>
          <p:cNvSpPr>
            <a:spLocks noGrp="1"/>
          </p:cNvSpPr>
          <p:nvPr>
            <p:ph idx="1"/>
          </p:nvPr>
        </p:nvSpPr>
        <p:spPr/>
        <p:txBody>
          <a:bodyPr/>
          <a:lstStyle/>
          <a:p>
            <a:pPr lvl="0"/>
            <a:r>
              <a:rPr lang="en-US" sz="3600" b="1" dirty="0">
                <a:solidFill>
                  <a:srgbClr val="00B0F0"/>
                </a:solidFill>
              </a:rPr>
              <a:t>Distrust &amp; unhappy emotions</a:t>
            </a:r>
          </a:p>
          <a:p>
            <a:pPr lvl="0"/>
            <a:r>
              <a:rPr lang="en-US" sz="3600" b="1" dirty="0">
                <a:solidFill>
                  <a:srgbClr val="00B0F0"/>
                </a:solidFill>
              </a:rPr>
              <a:t>Emotional disturbance.</a:t>
            </a:r>
          </a:p>
          <a:p>
            <a:pPr lvl="0"/>
            <a:r>
              <a:rPr lang="en-US" sz="3600" b="1" dirty="0">
                <a:solidFill>
                  <a:srgbClr val="00B0F0"/>
                </a:solidFill>
              </a:rPr>
              <a:t>Worry, fear anxiety &amp; confused thinking.</a:t>
            </a:r>
          </a:p>
          <a:p>
            <a:endParaRPr lang="en-US" dirty="0"/>
          </a:p>
        </p:txBody>
      </p:sp>
    </p:spTree>
    <p:extLst>
      <p:ext uri="{BB962C8B-B14F-4D97-AF65-F5344CB8AC3E}">
        <p14:creationId xmlns:p14="http://schemas.microsoft.com/office/powerpoint/2010/main" val="1072629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Barriers Of Effective Listening</a:t>
            </a:r>
            <a:endParaRPr lang="en-US" b="1" dirty="0"/>
          </a:p>
        </p:txBody>
      </p:sp>
      <p:sp>
        <p:nvSpPr>
          <p:cNvPr id="3" name="Content Placeholder 2"/>
          <p:cNvSpPr>
            <a:spLocks noGrp="1"/>
          </p:cNvSpPr>
          <p:nvPr>
            <p:ph idx="1"/>
          </p:nvPr>
        </p:nvSpPr>
        <p:spPr/>
        <p:txBody>
          <a:bodyPr>
            <a:normAutofit lnSpcReduction="10000"/>
          </a:bodyPr>
          <a:lstStyle/>
          <a:p>
            <a:pPr marL="0" lvl="0" indent="0">
              <a:buNone/>
            </a:pPr>
            <a:r>
              <a:rPr lang="en-US" dirty="0" smtClean="0">
                <a:solidFill>
                  <a:srgbClr val="00B0F0"/>
                </a:solidFill>
              </a:rPr>
              <a:t>4.</a:t>
            </a:r>
            <a:r>
              <a:rPr lang="en-US" dirty="0" smtClean="0"/>
              <a:t> </a:t>
            </a:r>
            <a:r>
              <a:rPr lang="en-US" b="1" dirty="0">
                <a:solidFill>
                  <a:srgbClr val="00B0F0"/>
                </a:solidFill>
              </a:rPr>
              <a:t>S</a:t>
            </a:r>
            <a:r>
              <a:rPr lang="en-US" b="1" dirty="0" smtClean="0">
                <a:solidFill>
                  <a:srgbClr val="00B0F0"/>
                </a:solidFill>
              </a:rPr>
              <a:t>ocial barriers</a:t>
            </a:r>
          </a:p>
          <a:p>
            <a:pPr marL="0" indent="0">
              <a:buNone/>
            </a:pPr>
            <a:r>
              <a:rPr lang="en-US" dirty="0"/>
              <a:t>Social barriers to communication include the social phenomenon of conformity, a process in which the norms, values, and behaviors of an individual begin to follow those of the wider group. Social factors such as age, gender, socioeconomic status, and marital status may act as barrier to communication in certain situations.</a:t>
            </a:r>
          </a:p>
          <a:p>
            <a:pPr marL="0" lvl="0" indent="0">
              <a:buNone/>
            </a:pPr>
            <a:endParaRPr lang="en-US" dirty="0">
              <a:solidFill>
                <a:srgbClr val="00B0F0"/>
              </a:solidFill>
            </a:endParaRPr>
          </a:p>
        </p:txBody>
      </p:sp>
    </p:spTree>
    <p:extLst>
      <p:ext uri="{BB962C8B-B14F-4D97-AF65-F5344CB8AC3E}">
        <p14:creationId xmlns:p14="http://schemas.microsoft.com/office/powerpoint/2010/main" val="2236315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F0"/>
                </a:solidFill>
              </a:rPr>
              <a:t>Social barriers</a:t>
            </a:r>
            <a:endParaRPr lang="en-US" dirty="0"/>
          </a:p>
        </p:txBody>
      </p:sp>
      <p:sp>
        <p:nvSpPr>
          <p:cNvPr id="3" name="Content Placeholder 2"/>
          <p:cNvSpPr>
            <a:spLocks noGrp="1"/>
          </p:cNvSpPr>
          <p:nvPr>
            <p:ph idx="1"/>
          </p:nvPr>
        </p:nvSpPr>
        <p:spPr/>
        <p:txBody>
          <a:bodyPr/>
          <a:lstStyle/>
          <a:p>
            <a:pPr lvl="0"/>
            <a:r>
              <a:rPr lang="en-US" b="1" dirty="0"/>
              <a:t>Social taboos</a:t>
            </a:r>
          </a:p>
          <a:p>
            <a:pPr lvl="0"/>
            <a:r>
              <a:rPr lang="en-US" b="1" dirty="0"/>
              <a:t>Difference in social norms, values, &amp; behavior.</a:t>
            </a:r>
          </a:p>
          <a:p>
            <a:pPr lvl="0"/>
            <a:r>
              <a:rPr lang="en-US" b="1" dirty="0"/>
              <a:t>Different social strata.</a:t>
            </a:r>
          </a:p>
          <a:p>
            <a:pPr marL="0" indent="0">
              <a:buNone/>
            </a:pPr>
            <a:endParaRPr lang="en-US" b="1" dirty="0"/>
          </a:p>
        </p:txBody>
      </p:sp>
    </p:spTree>
    <p:extLst>
      <p:ext uri="{BB962C8B-B14F-4D97-AF65-F5344CB8AC3E}">
        <p14:creationId xmlns:p14="http://schemas.microsoft.com/office/powerpoint/2010/main" val="4206120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smtClean="0"/>
              <a:t>Barriers Of Effective Listening</a:t>
            </a:r>
            <a:endParaRPr lang="en-US" b="1"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smtClean="0"/>
              <a:t>5.</a:t>
            </a:r>
            <a:r>
              <a:rPr lang="en-US" dirty="0" smtClean="0"/>
              <a:t> </a:t>
            </a:r>
            <a:r>
              <a:rPr lang="en-US" b="1" dirty="0"/>
              <a:t>Linguistic barriers.</a:t>
            </a:r>
            <a:endParaRPr lang="en-US" dirty="0"/>
          </a:p>
          <a:p>
            <a:pPr marL="0" indent="0">
              <a:buNone/>
            </a:pPr>
            <a:r>
              <a:rPr lang="en-US" b="1" dirty="0">
                <a:solidFill>
                  <a:srgbClr val="00B0F0"/>
                </a:solidFill>
              </a:rPr>
              <a:t>Individual linguistic ability may sometimes become a barrier </a:t>
            </a:r>
            <a:r>
              <a:rPr lang="en-US" b="1" dirty="0" smtClean="0">
                <a:solidFill>
                  <a:srgbClr val="00B0F0"/>
                </a:solidFill>
              </a:rPr>
              <a:t>to listening. </a:t>
            </a:r>
            <a:r>
              <a:rPr lang="en-US" b="1" dirty="0">
                <a:solidFill>
                  <a:srgbClr val="00B0F0"/>
                </a:solidFill>
              </a:rPr>
              <a:t>The use of difficult or inappropriate words in communication can prevent the people from understanding the message. Poorly explained or misunderstood messages can also result in confusion. The linguistic differences between the people can also lead to communication breakdown. The same word may mean differently to different individuals.</a:t>
            </a:r>
          </a:p>
          <a:p>
            <a:pPr marL="0" indent="0">
              <a:buNone/>
            </a:pPr>
            <a:endParaRPr lang="en-US" dirty="0"/>
          </a:p>
        </p:txBody>
      </p:sp>
    </p:spTree>
    <p:extLst>
      <p:ext uri="{BB962C8B-B14F-4D97-AF65-F5344CB8AC3E}">
        <p14:creationId xmlns:p14="http://schemas.microsoft.com/office/powerpoint/2010/main" val="1966600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solidFill>
                  <a:srgbClr val="FF0000"/>
                </a:solidFill>
              </a:rPr>
              <a:t>Linguistic barriers.</a:t>
            </a:r>
            <a:r>
              <a:rPr lang="en-US" dirty="0"/>
              <a:t/>
            </a:r>
            <a:br>
              <a:rPr lang="en-US" dirty="0"/>
            </a:br>
            <a:endParaRPr lang="en-US" dirty="0"/>
          </a:p>
        </p:txBody>
      </p:sp>
      <p:sp>
        <p:nvSpPr>
          <p:cNvPr id="3" name="Content Placeholder 2"/>
          <p:cNvSpPr>
            <a:spLocks noGrp="1"/>
          </p:cNvSpPr>
          <p:nvPr>
            <p:ph idx="1"/>
          </p:nvPr>
        </p:nvSpPr>
        <p:spPr>
          <a:xfrm>
            <a:off x="457200" y="838200"/>
            <a:ext cx="8534400" cy="5287963"/>
          </a:xfrm>
        </p:spPr>
        <p:txBody>
          <a:bodyPr/>
          <a:lstStyle/>
          <a:p>
            <a:pPr lvl="0"/>
            <a:r>
              <a:rPr lang="en-US" b="1" dirty="0"/>
              <a:t>Faulty language translation</a:t>
            </a:r>
            <a:r>
              <a:rPr lang="en-US" b="1" dirty="0" smtClean="0"/>
              <a:t>.</a:t>
            </a:r>
          </a:p>
          <a:p>
            <a:pPr lvl="0"/>
            <a:r>
              <a:rPr lang="en-US" b="1" dirty="0" smtClean="0"/>
              <a:t>Jargon or specialist  language.</a:t>
            </a:r>
          </a:p>
          <a:p>
            <a:pPr lvl="0"/>
            <a:r>
              <a:rPr lang="en-US" b="1" dirty="0" smtClean="0"/>
              <a:t>Inappropriate tone.</a:t>
            </a:r>
          </a:p>
          <a:p>
            <a:pPr lvl="0"/>
            <a:r>
              <a:rPr lang="en-US" b="1" dirty="0" err="1" smtClean="0"/>
              <a:t>Hesistant</a:t>
            </a:r>
            <a:r>
              <a:rPr lang="en-US" b="1" dirty="0" smtClean="0"/>
              <a:t> manner.</a:t>
            </a:r>
          </a:p>
          <a:p>
            <a:pPr lvl="0"/>
            <a:r>
              <a:rPr lang="en-US" b="1" dirty="0" smtClean="0"/>
              <a:t>Bad organized material. </a:t>
            </a:r>
            <a:endParaRPr lang="en-US" b="1" dirty="0"/>
          </a:p>
          <a:p>
            <a:pPr lvl="0"/>
            <a:r>
              <a:rPr lang="en-US" b="1" dirty="0" smtClean="0"/>
              <a:t>Complex vocabulary.</a:t>
            </a:r>
            <a:endParaRPr lang="en-US" b="1" dirty="0"/>
          </a:p>
        </p:txBody>
      </p:sp>
    </p:spTree>
    <p:extLst>
      <p:ext uri="{BB962C8B-B14F-4D97-AF65-F5344CB8AC3E}">
        <p14:creationId xmlns:p14="http://schemas.microsoft.com/office/powerpoint/2010/main" val="1266362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Barriers </a:t>
            </a:r>
            <a:r>
              <a:rPr lang="en-US" b="1" dirty="0" smtClean="0"/>
              <a:t>Of Effective listening</a:t>
            </a:r>
            <a:endParaRPr lang="en-US" b="1" dirty="0"/>
          </a:p>
        </p:txBody>
      </p:sp>
      <p:sp>
        <p:nvSpPr>
          <p:cNvPr id="3" name="Content Placeholder 2"/>
          <p:cNvSpPr>
            <a:spLocks noGrp="1"/>
          </p:cNvSpPr>
          <p:nvPr>
            <p:ph idx="1"/>
          </p:nvPr>
        </p:nvSpPr>
        <p:spPr/>
        <p:txBody>
          <a:bodyPr>
            <a:normAutofit fontScale="85000" lnSpcReduction="10000"/>
          </a:bodyPr>
          <a:lstStyle/>
          <a:p>
            <a:pPr marL="0" lvl="0" indent="0">
              <a:buNone/>
            </a:pPr>
            <a:r>
              <a:rPr lang="en-US" b="1" dirty="0" smtClean="0"/>
              <a:t>6. </a:t>
            </a:r>
            <a:r>
              <a:rPr lang="en-US" b="1" dirty="0"/>
              <a:t>Cultural barriers</a:t>
            </a:r>
            <a:r>
              <a:rPr lang="en-US" b="1" dirty="0" smtClean="0"/>
              <a:t>.</a:t>
            </a:r>
          </a:p>
          <a:p>
            <a:pPr marL="0" indent="0">
              <a:buNone/>
            </a:pPr>
            <a:r>
              <a:rPr lang="en-US" b="1" dirty="0">
                <a:solidFill>
                  <a:srgbClr val="0070C0"/>
                </a:solidFill>
              </a:rPr>
              <a:t>Culture shapes the way we think and behave. It can be seen as both shaping and being shaped by our established patterns of communication. Cultural barrier to communication often arises when individuals in one social group have developed different norms, values, or behaviors to individuals associated with another group. Cultural difference leads to difference in interest, knowledge, value, and tradition. Therefore people of different cultures will experience these culture factors as a barrier to communicate with each other.</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28941830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Cultural barriers.</a:t>
            </a:r>
            <a:br>
              <a:rPr lang="en-US" b="1" dirty="0"/>
            </a:br>
            <a:endParaRPr lang="en-US" dirty="0"/>
          </a:p>
        </p:txBody>
      </p:sp>
      <p:sp>
        <p:nvSpPr>
          <p:cNvPr id="3" name="Content Placeholder 2"/>
          <p:cNvSpPr>
            <a:spLocks noGrp="1"/>
          </p:cNvSpPr>
          <p:nvPr>
            <p:ph idx="1"/>
          </p:nvPr>
        </p:nvSpPr>
        <p:spPr/>
        <p:txBody>
          <a:bodyPr/>
          <a:lstStyle/>
          <a:p>
            <a:pPr lvl="0"/>
            <a:r>
              <a:rPr lang="en-US" b="1" dirty="0">
                <a:solidFill>
                  <a:srgbClr val="0070C0"/>
                </a:solidFill>
              </a:rPr>
              <a:t>Ethnic, religious &amp; cultural differences.</a:t>
            </a:r>
          </a:p>
          <a:p>
            <a:pPr lvl="0"/>
            <a:r>
              <a:rPr lang="en-US" b="1" dirty="0">
                <a:solidFill>
                  <a:srgbClr val="0070C0"/>
                </a:solidFill>
              </a:rPr>
              <a:t>Cultural tradition, values &amp; behavior.</a:t>
            </a:r>
          </a:p>
          <a:p>
            <a:endParaRPr lang="en-US" b="1" dirty="0"/>
          </a:p>
        </p:txBody>
      </p:sp>
    </p:spTree>
    <p:extLst>
      <p:ext uri="{BB962C8B-B14F-4D97-AF65-F5344CB8AC3E}">
        <p14:creationId xmlns:p14="http://schemas.microsoft.com/office/powerpoint/2010/main" val="565920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How To Listen Effectively?</a:t>
            </a:r>
            <a:r>
              <a:rPr lang="en-US" dirty="0"/>
              <a:t> </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solidFill>
                  <a:srgbClr val="0070C0"/>
                </a:solidFill>
              </a:rPr>
              <a:t>1. Stop </a:t>
            </a:r>
            <a:r>
              <a:rPr lang="en-US" b="1" dirty="0">
                <a:solidFill>
                  <a:srgbClr val="0070C0"/>
                </a:solidFill>
              </a:rPr>
              <a:t>Talking – Be Silent </a:t>
            </a:r>
            <a:endParaRPr lang="en-US" b="1" dirty="0" smtClean="0">
              <a:solidFill>
                <a:srgbClr val="0070C0"/>
              </a:solidFill>
            </a:endParaRPr>
          </a:p>
          <a:p>
            <a:pPr marL="0" indent="0">
              <a:buNone/>
            </a:pPr>
            <a:r>
              <a:rPr lang="en-US" b="1" dirty="0" smtClean="0">
                <a:solidFill>
                  <a:srgbClr val="0070C0"/>
                </a:solidFill>
              </a:rPr>
              <a:t>2.  </a:t>
            </a:r>
            <a:r>
              <a:rPr lang="en-US" b="1" dirty="0">
                <a:solidFill>
                  <a:srgbClr val="0070C0"/>
                </a:solidFill>
              </a:rPr>
              <a:t>Show Interest </a:t>
            </a:r>
            <a:endParaRPr lang="en-US" b="1" dirty="0" smtClean="0">
              <a:solidFill>
                <a:srgbClr val="0070C0"/>
              </a:solidFill>
            </a:endParaRPr>
          </a:p>
          <a:p>
            <a:pPr marL="0" indent="0">
              <a:buNone/>
            </a:pPr>
            <a:r>
              <a:rPr lang="en-US" b="1" dirty="0" smtClean="0">
                <a:solidFill>
                  <a:srgbClr val="0070C0"/>
                </a:solidFill>
              </a:rPr>
              <a:t>3</a:t>
            </a:r>
            <a:r>
              <a:rPr lang="en-US" b="1" dirty="0">
                <a:solidFill>
                  <a:srgbClr val="0070C0"/>
                </a:solidFill>
              </a:rPr>
              <a:t>. Empathize </a:t>
            </a:r>
            <a:endParaRPr lang="en-US" b="1" dirty="0" smtClean="0">
              <a:solidFill>
                <a:srgbClr val="0070C0"/>
              </a:solidFill>
            </a:endParaRPr>
          </a:p>
          <a:p>
            <a:pPr marL="0" indent="0">
              <a:buNone/>
            </a:pPr>
            <a:r>
              <a:rPr lang="en-US" b="1" dirty="0" smtClean="0">
                <a:solidFill>
                  <a:srgbClr val="0070C0"/>
                </a:solidFill>
              </a:rPr>
              <a:t>4</a:t>
            </a:r>
            <a:r>
              <a:rPr lang="en-US" b="1" dirty="0">
                <a:solidFill>
                  <a:srgbClr val="0070C0"/>
                </a:solidFill>
              </a:rPr>
              <a:t>. Ask Questions </a:t>
            </a:r>
            <a:endParaRPr lang="en-US" b="1" dirty="0" smtClean="0">
              <a:solidFill>
                <a:srgbClr val="0070C0"/>
              </a:solidFill>
            </a:endParaRPr>
          </a:p>
          <a:p>
            <a:pPr marL="0" indent="0">
              <a:buNone/>
            </a:pPr>
            <a:r>
              <a:rPr lang="en-US" b="1" dirty="0" smtClean="0">
                <a:solidFill>
                  <a:srgbClr val="0070C0"/>
                </a:solidFill>
              </a:rPr>
              <a:t>5</a:t>
            </a:r>
            <a:r>
              <a:rPr lang="en-US" b="1" dirty="0">
                <a:solidFill>
                  <a:srgbClr val="0070C0"/>
                </a:solidFill>
              </a:rPr>
              <a:t>. Maintain Eye Contact </a:t>
            </a:r>
            <a:endParaRPr lang="en-US" b="1" dirty="0" smtClean="0">
              <a:solidFill>
                <a:srgbClr val="0070C0"/>
              </a:solidFill>
            </a:endParaRPr>
          </a:p>
          <a:p>
            <a:pPr marL="0" indent="0">
              <a:buNone/>
            </a:pPr>
            <a:r>
              <a:rPr lang="en-US" b="1" dirty="0" smtClean="0">
                <a:solidFill>
                  <a:srgbClr val="0070C0"/>
                </a:solidFill>
              </a:rPr>
              <a:t>6</a:t>
            </a:r>
            <a:r>
              <a:rPr lang="en-US" b="1" dirty="0">
                <a:solidFill>
                  <a:srgbClr val="0070C0"/>
                </a:solidFill>
              </a:rPr>
              <a:t>. Take notes </a:t>
            </a:r>
            <a:endParaRPr lang="en-US" b="1" dirty="0" smtClean="0">
              <a:solidFill>
                <a:srgbClr val="0070C0"/>
              </a:solidFill>
            </a:endParaRPr>
          </a:p>
          <a:p>
            <a:pPr marL="0" indent="0">
              <a:buNone/>
            </a:pPr>
            <a:r>
              <a:rPr lang="en-US" b="1" dirty="0" smtClean="0">
                <a:solidFill>
                  <a:srgbClr val="0070C0"/>
                </a:solidFill>
              </a:rPr>
              <a:t>7</a:t>
            </a:r>
            <a:r>
              <a:rPr lang="en-US" b="1" dirty="0">
                <a:solidFill>
                  <a:srgbClr val="0070C0"/>
                </a:solidFill>
              </a:rPr>
              <a:t>. Listen Creatively </a:t>
            </a:r>
            <a:endParaRPr lang="en-US" b="1" dirty="0" smtClean="0">
              <a:solidFill>
                <a:srgbClr val="0070C0"/>
              </a:solidFill>
            </a:endParaRPr>
          </a:p>
          <a:p>
            <a:pPr marL="0" indent="0">
              <a:buNone/>
            </a:pPr>
            <a:r>
              <a:rPr lang="en-US" b="1" dirty="0" smtClean="0">
                <a:solidFill>
                  <a:srgbClr val="0070C0"/>
                </a:solidFill>
              </a:rPr>
              <a:t>8</a:t>
            </a:r>
            <a:r>
              <a:rPr lang="en-US" b="1" dirty="0">
                <a:solidFill>
                  <a:srgbClr val="0070C0"/>
                </a:solidFill>
              </a:rPr>
              <a:t>. Put Your Entirety </a:t>
            </a:r>
            <a:endParaRPr lang="en-US" b="1" dirty="0" smtClean="0">
              <a:solidFill>
                <a:srgbClr val="0070C0"/>
              </a:solidFill>
            </a:endParaRPr>
          </a:p>
          <a:p>
            <a:pPr marL="0" indent="0">
              <a:buNone/>
            </a:pPr>
            <a:r>
              <a:rPr lang="en-US" b="1" dirty="0" smtClean="0">
                <a:solidFill>
                  <a:srgbClr val="0070C0"/>
                </a:solidFill>
              </a:rPr>
              <a:t>9</a:t>
            </a:r>
            <a:r>
              <a:rPr lang="en-US" b="1" dirty="0">
                <a:solidFill>
                  <a:srgbClr val="0070C0"/>
                </a:solidFill>
              </a:rPr>
              <a:t>. Send feedback </a:t>
            </a:r>
            <a:endParaRPr lang="en-US" b="1" dirty="0" smtClean="0">
              <a:solidFill>
                <a:srgbClr val="0070C0"/>
              </a:solidFill>
            </a:endParaRPr>
          </a:p>
          <a:p>
            <a:pPr marL="0" indent="0">
              <a:buNone/>
            </a:pPr>
            <a:r>
              <a:rPr lang="en-US" b="1" dirty="0" smtClean="0">
                <a:solidFill>
                  <a:srgbClr val="0070C0"/>
                </a:solidFill>
              </a:rPr>
              <a:t>10</a:t>
            </a:r>
            <a:r>
              <a:rPr lang="en-US" b="1" dirty="0">
                <a:solidFill>
                  <a:srgbClr val="0070C0"/>
                </a:solidFill>
              </a:rPr>
              <a:t>. Avoid or eliminate distraction </a:t>
            </a:r>
            <a:endParaRPr lang="en-US" b="1" dirty="0" smtClean="0">
              <a:solidFill>
                <a:srgbClr val="0070C0"/>
              </a:solidFill>
            </a:endParaRPr>
          </a:p>
          <a:p>
            <a:pPr marL="0" indent="0">
              <a:buNone/>
            </a:pPr>
            <a:r>
              <a:rPr lang="en-US" b="1" dirty="0" smtClean="0">
                <a:solidFill>
                  <a:srgbClr val="0070C0"/>
                </a:solidFill>
              </a:rPr>
              <a:t>11</a:t>
            </a:r>
            <a:r>
              <a:rPr lang="en-US" b="1" dirty="0">
                <a:solidFill>
                  <a:srgbClr val="0070C0"/>
                </a:solidFill>
              </a:rPr>
              <a:t>. Try to gather information about the topic to develop interest and </a:t>
            </a:r>
            <a:r>
              <a:rPr lang="en-US" b="1" dirty="0" smtClean="0">
                <a:solidFill>
                  <a:srgbClr val="0070C0"/>
                </a:solidFill>
              </a:rPr>
              <a:t>familiarity</a:t>
            </a:r>
            <a:endParaRPr lang="en-US" b="1" dirty="0">
              <a:solidFill>
                <a:srgbClr val="0070C0"/>
              </a:solidFill>
            </a:endParaRPr>
          </a:p>
        </p:txBody>
      </p:sp>
    </p:spTree>
    <p:extLst>
      <p:ext uri="{BB962C8B-B14F-4D97-AF65-F5344CB8AC3E}">
        <p14:creationId xmlns:p14="http://schemas.microsoft.com/office/powerpoint/2010/main" val="453594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Listening, Speaking, Reading &amp; Writing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905000"/>
            <a:ext cx="8287474" cy="4710113"/>
          </a:xfrm>
        </p:spPr>
      </p:pic>
    </p:spTree>
    <p:extLst>
      <p:ext uri="{BB962C8B-B14F-4D97-AF65-F5344CB8AC3E}">
        <p14:creationId xmlns:p14="http://schemas.microsoft.com/office/powerpoint/2010/main" val="2656431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solidFill>
                  <a:srgbClr val="C00000"/>
                </a:solidFill>
              </a:rPr>
              <a:t>Difference Between Hearing &amp; Listening</a:t>
            </a:r>
            <a:endParaRPr lang="en-US" sz="3600" b="1" dirty="0">
              <a:solidFill>
                <a:srgbClr val="C00000"/>
              </a:solidFill>
            </a:endParaRPr>
          </a:p>
        </p:txBody>
      </p:sp>
      <p:sp>
        <p:nvSpPr>
          <p:cNvPr id="5" name="Text Placeholder 4"/>
          <p:cNvSpPr>
            <a:spLocks noGrp="1"/>
          </p:cNvSpPr>
          <p:nvPr>
            <p:ph type="body" idx="1"/>
          </p:nvPr>
        </p:nvSpPr>
        <p:spPr/>
        <p:txBody>
          <a:bodyPr>
            <a:normAutofit/>
          </a:bodyPr>
          <a:lstStyle/>
          <a:p>
            <a:r>
              <a:rPr lang="en-US" sz="3200" dirty="0" smtClean="0">
                <a:solidFill>
                  <a:srgbClr val="7030A0"/>
                </a:solidFill>
              </a:rPr>
              <a:t>Hearing:</a:t>
            </a:r>
            <a:endParaRPr lang="en-US" sz="3200" dirty="0">
              <a:solidFill>
                <a:srgbClr val="7030A0"/>
              </a:solidFill>
            </a:endParaRPr>
          </a:p>
        </p:txBody>
      </p:sp>
      <p:sp>
        <p:nvSpPr>
          <p:cNvPr id="6" name="Content Placeholder 5"/>
          <p:cNvSpPr>
            <a:spLocks noGrp="1"/>
          </p:cNvSpPr>
          <p:nvPr>
            <p:ph sz="half" idx="2"/>
          </p:nvPr>
        </p:nvSpPr>
        <p:spPr/>
        <p:txBody>
          <a:bodyPr/>
          <a:lstStyle/>
          <a:p>
            <a:pPr>
              <a:buFont typeface="Wingdings" pitchFamily="2" charset="2"/>
              <a:buChar char="Ø"/>
            </a:pPr>
            <a:r>
              <a:rPr lang="en-US" dirty="0" smtClean="0"/>
              <a:t> Hearing is simply the act of perceiving sound  by the ear.</a:t>
            </a:r>
          </a:p>
          <a:p>
            <a:pPr>
              <a:buFont typeface="Wingdings" pitchFamily="2" charset="2"/>
              <a:buChar char="Ø"/>
            </a:pPr>
            <a:r>
              <a:rPr lang="en-US" dirty="0"/>
              <a:t> </a:t>
            </a:r>
            <a:r>
              <a:rPr lang="en-US" dirty="0" smtClean="0"/>
              <a:t>Hearing occurs with or without your consent.</a:t>
            </a:r>
            <a:endParaRPr lang="en-US" dirty="0"/>
          </a:p>
        </p:txBody>
      </p:sp>
      <p:sp>
        <p:nvSpPr>
          <p:cNvPr id="7" name="Text Placeholder 6"/>
          <p:cNvSpPr>
            <a:spLocks noGrp="1"/>
          </p:cNvSpPr>
          <p:nvPr>
            <p:ph type="body" sz="quarter" idx="3"/>
          </p:nvPr>
        </p:nvSpPr>
        <p:spPr/>
        <p:txBody>
          <a:bodyPr/>
          <a:lstStyle/>
          <a:p>
            <a:r>
              <a:rPr lang="en-US" sz="3200" dirty="0" smtClean="0">
                <a:solidFill>
                  <a:srgbClr val="7030A0"/>
                </a:solidFill>
              </a:rPr>
              <a:t>Listening</a:t>
            </a:r>
            <a:r>
              <a:rPr lang="en-US" sz="3200" dirty="0" smtClean="0"/>
              <a:t>:</a:t>
            </a:r>
            <a:endParaRPr lang="en-US" sz="3200" dirty="0"/>
          </a:p>
        </p:txBody>
      </p:sp>
      <p:sp>
        <p:nvSpPr>
          <p:cNvPr id="8" name="Content Placeholder 7"/>
          <p:cNvSpPr>
            <a:spLocks noGrp="1"/>
          </p:cNvSpPr>
          <p:nvPr>
            <p:ph sz="quarter" idx="4"/>
          </p:nvPr>
        </p:nvSpPr>
        <p:spPr/>
        <p:txBody>
          <a:bodyPr/>
          <a:lstStyle/>
          <a:p>
            <a:pPr>
              <a:buFont typeface="Wingdings" pitchFamily="2" charset="2"/>
              <a:buChar char="Ø"/>
            </a:pPr>
            <a:r>
              <a:rPr lang="en-US" dirty="0" smtClean="0"/>
              <a:t> Listening is an action where you choose to actively to concentrate  on what you hear.</a:t>
            </a:r>
          </a:p>
          <a:p>
            <a:pPr>
              <a:buFont typeface="Wingdings" pitchFamily="2" charset="2"/>
              <a:buChar char="Ø"/>
            </a:pPr>
            <a:r>
              <a:rPr lang="en-US" dirty="0"/>
              <a:t> </a:t>
            </a:r>
            <a:r>
              <a:rPr lang="en-US" dirty="0" smtClean="0"/>
              <a:t>In listening your brain processes information into knowledge.</a:t>
            </a:r>
            <a:endParaRPr lang="en-US" dirty="0"/>
          </a:p>
        </p:txBody>
      </p:sp>
    </p:spTree>
    <p:extLst>
      <p:ext uri="{BB962C8B-B14F-4D97-AF65-F5344CB8AC3E}">
        <p14:creationId xmlns:p14="http://schemas.microsoft.com/office/powerpoint/2010/main" val="2047510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solidFill>
                  <a:srgbClr val="C00000"/>
                </a:solidFill>
              </a:rPr>
              <a:t>What is listening?</a:t>
            </a:r>
            <a:endParaRPr lang="en-US" dirty="0">
              <a:solidFill>
                <a:srgbClr val="C0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981200"/>
            <a:ext cx="7396224" cy="4099112"/>
          </a:xfrm>
        </p:spPr>
      </p:pic>
    </p:spTree>
    <p:extLst>
      <p:ext uri="{BB962C8B-B14F-4D97-AF65-F5344CB8AC3E}">
        <p14:creationId xmlns:p14="http://schemas.microsoft.com/office/powerpoint/2010/main" val="3028764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What is listening?</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a:t>• Listening is the ability to accurately receive and interpret messages in the communication </a:t>
            </a:r>
            <a:r>
              <a:rPr lang="en-US" dirty="0" smtClean="0"/>
              <a:t>process.</a:t>
            </a:r>
          </a:p>
          <a:p>
            <a:r>
              <a:rPr lang="en-US" dirty="0"/>
              <a:t>Listening is </a:t>
            </a:r>
            <a:r>
              <a:rPr lang="en-US" dirty="0" smtClean="0"/>
              <a:t>a key </a:t>
            </a:r>
            <a:r>
              <a:rPr lang="en-US" dirty="0"/>
              <a:t>to all effective communication, without the ability to listen effectively messages are easily misunderstood</a:t>
            </a:r>
            <a:r>
              <a:rPr lang="en-US" dirty="0" smtClean="0"/>
              <a:t>.</a:t>
            </a:r>
          </a:p>
          <a:p>
            <a:r>
              <a:rPr lang="en-US" dirty="0" smtClean="0"/>
              <a:t>Listening </a:t>
            </a:r>
            <a:r>
              <a:rPr lang="en-US" dirty="0"/>
              <a:t>is the process of receiving, constructing meaning from, and responding to spoken.</a:t>
            </a:r>
            <a:endParaRPr lang="en-US" dirty="0" smtClean="0"/>
          </a:p>
          <a:p>
            <a:endParaRPr lang="en-US" dirty="0"/>
          </a:p>
        </p:txBody>
      </p:sp>
    </p:spTree>
    <p:extLst>
      <p:ext uri="{BB962C8B-B14F-4D97-AF65-F5344CB8AC3E}">
        <p14:creationId xmlns:p14="http://schemas.microsoft.com/office/powerpoint/2010/main" val="405805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What is listening?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Listening </a:t>
            </a:r>
            <a:r>
              <a:rPr lang="en-US" dirty="0"/>
              <a:t>is not just about being Quiet while someone else is speaking. </a:t>
            </a:r>
            <a:endParaRPr lang="en-US" dirty="0" smtClean="0"/>
          </a:p>
          <a:p>
            <a:pPr marL="0" indent="0">
              <a:buNone/>
            </a:pPr>
            <a:r>
              <a:rPr lang="en-US" dirty="0" smtClean="0"/>
              <a:t>• </a:t>
            </a:r>
            <a:r>
              <a:rPr lang="en-US" dirty="0"/>
              <a:t>Listening is with the Mind. </a:t>
            </a:r>
            <a:endParaRPr lang="en-US" dirty="0" smtClean="0"/>
          </a:p>
          <a:p>
            <a:pPr marL="0" indent="0">
              <a:buNone/>
            </a:pPr>
            <a:r>
              <a:rPr lang="en-US" dirty="0" smtClean="0"/>
              <a:t>• Hearing </a:t>
            </a:r>
            <a:r>
              <a:rPr lang="en-US" dirty="0"/>
              <a:t>with the senses. </a:t>
            </a:r>
            <a:endParaRPr lang="en-US" dirty="0" smtClean="0"/>
          </a:p>
          <a:p>
            <a:pPr marL="0" indent="0">
              <a:buNone/>
            </a:pPr>
            <a:r>
              <a:rPr lang="en-US" dirty="0" smtClean="0"/>
              <a:t>• </a:t>
            </a:r>
            <a:r>
              <a:rPr lang="en-US" dirty="0"/>
              <a:t>Listening is conscious. </a:t>
            </a:r>
            <a:endParaRPr lang="en-US" dirty="0" smtClean="0"/>
          </a:p>
          <a:p>
            <a:pPr marL="0" indent="0">
              <a:buNone/>
            </a:pPr>
            <a:r>
              <a:rPr lang="en-US" dirty="0" smtClean="0"/>
              <a:t>• </a:t>
            </a:r>
            <a:r>
              <a:rPr lang="en-US" dirty="0"/>
              <a:t>To improve our interpersonal &amp; oral exchange</a:t>
            </a:r>
            <a:r>
              <a:rPr lang="en-US" dirty="0" smtClean="0"/>
              <a:t>.</a:t>
            </a:r>
          </a:p>
          <a:p>
            <a:pPr>
              <a:buFont typeface="Wingdings" pitchFamily="2" charset="2"/>
              <a:buChar char="ü"/>
            </a:pPr>
            <a:r>
              <a:rPr lang="en-US" b="1" dirty="0" smtClean="0">
                <a:solidFill>
                  <a:srgbClr val="00B050"/>
                </a:solidFill>
              </a:rPr>
              <a:t>Just </a:t>
            </a:r>
            <a:r>
              <a:rPr lang="en-US" b="1" dirty="0">
                <a:solidFill>
                  <a:srgbClr val="00B050"/>
                </a:solidFill>
              </a:rPr>
              <a:t>Listening to words is not enough; a good Listener has to pay </a:t>
            </a:r>
            <a:r>
              <a:rPr lang="en-US" b="1" dirty="0" smtClean="0">
                <a:solidFill>
                  <a:srgbClr val="00B050"/>
                </a:solidFill>
              </a:rPr>
              <a:t>attention </a:t>
            </a:r>
            <a:r>
              <a:rPr lang="en-US" b="1" dirty="0">
                <a:solidFill>
                  <a:srgbClr val="00B050"/>
                </a:solidFill>
              </a:rPr>
              <a:t>to the non-verbal communication of the speaker. </a:t>
            </a:r>
          </a:p>
        </p:txBody>
      </p:sp>
    </p:spTree>
    <p:extLst>
      <p:ext uri="{BB962C8B-B14F-4D97-AF65-F5344CB8AC3E}">
        <p14:creationId xmlns:p14="http://schemas.microsoft.com/office/powerpoint/2010/main" val="998917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a:solidFill>
            <a:schemeClr val="bg2">
              <a:lumMod val="50000"/>
            </a:schemeClr>
          </a:solidFill>
        </p:spPr>
        <p:txBody>
          <a:bodyPr/>
          <a:lstStyle/>
          <a:p>
            <a:r>
              <a:rPr lang="en-US" b="1" dirty="0" smtClean="0"/>
              <a:t>Process Of Listening</a:t>
            </a:r>
            <a:endParaRPr lang="en-US" b="1" dirty="0"/>
          </a:p>
        </p:txBody>
      </p:sp>
      <p:sp>
        <p:nvSpPr>
          <p:cNvPr id="3" name="Content Placeholder 2"/>
          <p:cNvSpPr>
            <a:spLocks noGrp="1"/>
          </p:cNvSpPr>
          <p:nvPr>
            <p:ph idx="1"/>
          </p:nvPr>
        </p:nvSpPr>
        <p:spPr/>
        <p:txBody>
          <a:bodyPr/>
          <a:lstStyle/>
          <a:p>
            <a:pPr marL="0" indent="0">
              <a:buNone/>
            </a:pPr>
            <a:r>
              <a:rPr lang="en-US" b="1" dirty="0" smtClean="0">
                <a:solidFill>
                  <a:srgbClr val="C00000"/>
                </a:solidFill>
              </a:rPr>
              <a:t>1. Receiving</a:t>
            </a:r>
            <a:r>
              <a:rPr lang="en-US" dirty="0" smtClean="0"/>
              <a:t> </a:t>
            </a:r>
          </a:p>
          <a:p>
            <a:pPr marL="0" indent="0">
              <a:buNone/>
            </a:pPr>
            <a:r>
              <a:rPr lang="en-US" dirty="0" smtClean="0"/>
              <a:t>• </a:t>
            </a:r>
            <a:r>
              <a:rPr lang="en-US" dirty="0"/>
              <a:t>Is the intentional focus on hearing a speaker’s message. </a:t>
            </a:r>
            <a:endParaRPr lang="en-US" dirty="0" smtClean="0"/>
          </a:p>
          <a:p>
            <a:pPr marL="0" indent="0">
              <a:buNone/>
            </a:pPr>
            <a:r>
              <a:rPr lang="en-US" dirty="0" smtClean="0"/>
              <a:t>• </a:t>
            </a:r>
            <a:r>
              <a:rPr lang="en-US" dirty="0"/>
              <a:t>This stage is represented by the ear because it is the primary tool involved with this stage of the listening process. </a:t>
            </a:r>
            <a:endParaRPr lang="en-US" dirty="0" smtClean="0"/>
          </a:p>
          <a:p>
            <a:pPr marL="0" indent="0">
              <a:buNone/>
            </a:pPr>
            <a:endParaRPr lang="en-US" dirty="0"/>
          </a:p>
        </p:txBody>
      </p:sp>
    </p:spTree>
    <p:extLst>
      <p:ext uri="{BB962C8B-B14F-4D97-AF65-F5344CB8AC3E}">
        <p14:creationId xmlns:p14="http://schemas.microsoft.com/office/powerpoint/2010/main" val="1936956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TotalTime>
  <Words>1666</Words>
  <Application>Microsoft Office PowerPoint</Application>
  <PresentationFormat>On-screen Show (4:3)</PresentationFormat>
  <Paragraphs>182</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A presentation on:</vt:lpstr>
      <vt:lpstr>Introduction:</vt:lpstr>
      <vt:lpstr>Listening Comes First</vt:lpstr>
      <vt:lpstr>Listening, Speaking, Reading &amp; Writing</vt:lpstr>
      <vt:lpstr>Difference Between Hearing &amp; Listening</vt:lpstr>
      <vt:lpstr>What is listening?</vt:lpstr>
      <vt:lpstr>What is listening?</vt:lpstr>
      <vt:lpstr>What is listening?</vt:lpstr>
      <vt:lpstr>Process Of Listening</vt:lpstr>
      <vt:lpstr>Process Of Listening</vt:lpstr>
      <vt:lpstr>Process Of Listening</vt:lpstr>
      <vt:lpstr>Process Of Listening</vt:lpstr>
      <vt:lpstr>Process Of Listening</vt:lpstr>
      <vt:lpstr>What are listening skills?</vt:lpstr>
      <vt:lpstr>Importance of Listening Skills</vt:lpstr>
      <vt:lpstr>Types of Listening</vt:lpstr>
      <vt:lpstr>Types of Listening</vt:lpstr>
      <vt:lpstr>Types of Listening</vt:lpstr>
      <vt:lpstr>Active Listening</vt:lpstr>
      <vt:lpstr>Effective Listening</vt:lpstr>
      <vt:lpstr>Benefits of Effective Listening</vt:lpstr>
      <vt:lpstr>Benefits of Effective Listening</vt:lpstr>
      <vt:lpstr>Barriers &amp; Benefits of Effective Listening </vt:lpstr>
      <vt:lpstr>Can you hear me talking?</vt:lpstr>
      <vt:lpstr>Barriers Of Effective Listening</vt:lpstr>
      <vt:lpstr>Physiological barriers </vt:lpstr>
      <vt:lpstr>Barriers Of Effective Listening</vt:lpstr>
      <vt:lpstr>Environmental barriers/physical barriers</vt:lpstr>
      <vt:lpstr>Barriers Of Effective Listening</vt:lpstr>
      <vt:lpstr>Psychological barriers. </vt:lpstr>
      <vt:lpstr>Barriers Of Effective Listening</vt:lpstr>
      <vt:lpstr>Social barriers</vt:lpstr>
      <vt:lpstr>Barriers Of Effective Listening</vt:lpstr>
      <vt:lpstr>Linguistic barriers. </vt:lpstr>
      <vt:lpstr>Barriers Of Effective listening</vt:lpstr>
      <vt:lpstr>Cultural barriers. </vt:lpstr>
      <vt:lpstr>How To Listen Effectively?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presentation on:</dc:title>
  <dc:creator>MOHAMED MWINYIMKUU</dc:creator>
  <cp:lastModifiedBy>MOHAMED MWINYIMKUU</cp:lastModifiedBy>
  <cp:revision>54</cp:revision>
  <dcterms:created xsi:type="dcterms:W3CDTF">2022-02-23T06:19:20Z</dcterms:created>
  <dcterms:modified xsi:type="dcterms:W3CDTF">2022-09-12T08:05:32Z</dcterms:modified>
</cp:coreProperties>
</file>